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 id="2147485274" r:id="rId5"/>
    <p:sldMasterId id="2147485299" r:id="rId6"/>
  </p:sldMasterIdLst>
  <p:notesMasterIdLst>
    <p:notesMasterId r:id="rId57"/>
  </p:notesMasterIdLst>
  <p:sldIdLst>
    <p:sldId id="2076137392" r:id="rId7"/>
    <p:sldId id="2147481756" r:id="rId8"/>
    <p:sldId id="2147481805" r:id="rId9"/>
    <p:sldId id="2147481807" r:id="rId10"/>
    <p:sldId id="2147481835" r:id="rId11"/>
    <p:sldId id="2147481778" r:id="rId12"/>
    <p:sldId id="2147481809" r:id="rId13"/>
    <p:sldId id="2147481808" r:id="rId14"/>
    <p:sldId id="2147481814" r:id="rId15"/>
    <p:sldId id="2147481791" r:id="rId16"/>
    <p:sldId id="2147481817" r:id="rId17"/>
    <p:sldId id="2147481818" r:id="rId18"/>
    <p:sldId id="2147481820" r:id="rId19"/>
    <p:sldId id="2147481822" r:id="rId20"/>
    <p:sldId id="2147481821" r:id="rId21"/>
    <p:sldId id="2147481823" r:id="rId22"/>
    <p:sldId id="2147481824" r:id="rId23"/>
    <p:sldId id="2147481810" r:id="rId24"/>
    <p:sldId id="2147481836" r:id="rId25"/>
    <p:sldId id="2147481806" r:id="rId26"/>
    <p:sldId id="2147481839" r:id="rId27"/>
    <p:sldId id="2147481787" r:id="rId28"/>
    <p:sldId id="2147481825" r:id="rId29"/>
    <p:sldId id="2147481826" r:id="rId30"/>
    <p:sldId id="2147481827" r:id="rId31"/>
    <p:sldId id="2147481829" r:id="rId32"/>
    <p:sldId id="2147481830" r:id="rId33"/>
    <p:sldId id="2147481832" r:id="rId34"/>
    <p:sldId id="2147481833" r:id="rId35"/>
    <p:sldId id="2147481849" r:id="rId36"/>
    <p:sldId id="2147481838" r:id="rId37"/>
    <p:sldId id="2147481834" r:id="rId38"/>
    <p:sldId id="2147481837" r:id="rId39"/>
    <p:sldId id="2147481841" r:id="rId40"/>
    <p:sldId id="2147481842" r:id="rId41"/>
    <p:sldId id="2147481853" r:id="rId42"/>
    <p:sldId id="2147481845" r:id="rId43"/>
    <p:sldId id="2147481843" r:id="rId44"/>
    <p:sldId id="2147481848" r:id="rId45"/>
    <p:sldId id="2147481850" r:id="rId46"/>
    <p:sldId id="2147481851" r:id="rId47"/>
    <p:sldId id="2147481811" r:id="rId48"/>
    <p:sldId id="2147481854" r:id="rId49"/>
    <p:sldId id="2147481855" r:id="rId50"/>
    <p:sldId id="2147481856" r:id="rId51"/>
    <p:sldId id="2147481857" r:id="rId52"/>
    <p:sldId id="2147481858" r:id="rId53"/>
    <p:sldId id="2147481859" r:id="rId54"/>
    <p:sldId id="2147481753" r:id="rId55"/>
    <p:sldId id="214748186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8FBC7AE-A48B-4196-8AE3-3D724231701C}">
          <p14:sldIdLst>
            <p14:sldId id="2076137392"/>
          </p14:sldIdLst>
        </p14:section>
        <p14:section name="Materials" id="{FE519F83-3307-4661-A148-798579131382}">
          <p14:sldIdLst>
            <p14:sldId id="2147481756"/>
            <p14:sldId id="2147481805"/>
            <p14:sldId id="2147481807"/>
            <p14:sldId id="2147481835"/>
            <p14:sldId id="2147481778"/>
            <p14:sldId id="2147481809"/>
            <p14:sldId id="2147481808"/>
            <p14:sldId id="2147481814"/>
            <p14:sldId id="2147481791"/>
            <p14:sldId id="2147481817"/>
            <p14:sldId id="2147481818"/>
            <p14:sldId id="2147481820"/>
            <p14:sldId id="2147481822"/>
            <p14:sldId id="2147481821"/>
            <p14:sldId id="2147481823"/>
            <p14:sldId id="2147481824"/>
            <p14:sldId id="2147481810"/>
            <p14:sldId id="2147481836"/>
            <p14:sldId id="2147481806"/>
            <p14:sldId id="2147481839"/>
            <p14:sldId id="2147481787"/>
            <p14:sldId id="2147481825"/>
            <p14:sldId id="2147481826"/>
            <p14:sldId id="2147481827"/>
            <p14:sldId id="2147481829"/>
            <p14:sldId id="2147481830"/>
            <p14:sldId id="2147481832"/>
            <p14:sldId id="2147481833"/>
            <p14:sldId id="2147481849"/>
            <p14:sldId id="2147481838"/>
            <p14:sldId id="2147481834"/>
            <p14:sldId id="2147481837"/>
            <p14:sldId id="2147481841"/>
            <p14:sldId id="2147481842"/>
            <p14:sldId id="2147481853"/>
          </p14:sldIdLst>
        </p14:section>
        <p14:section name="Untitled Section" id="{840C63EB-70A9-2D46-9381-3A6A5F715984}">
          <p14:sldIdLst>
            <p14:sldId id="2147481845"/>
            <p14:sldId id="2147481843"/>
            <p14:sldId id="2147481848"/>
            <p14:sldId id="2147481850"/>
            <p14:sldId id="2147481851"/>
            <p14:sldId id="2147481811"/>
            <p14:sldId id="2147481854"/>
            <p14:sldId id="2147481855"/>
            <p14:sldId id="2147481856"/>
            <p14:sldId id="2147481857"/>
            <p14:sldId id="2147481858"/>
            <p14:sldId id="2147481859"/>
            <p14:sldId id="2147481753"/>
            <p14:sldId id="2147481860"/>
          </p14:sldIdLst>
        </p14:section>
        <p14:section name="Product Deep Dive" id="{3C63279A-6358-4E63-A194-16597EBF40F2}">
          <p14:sldIdLst/>
        </p14:section>
        <p14:section name="Future Innovation" id="{B6A2F4C8-A3B4-47CE-A6FF-E439FA64FAD3}">
          <p14:sldIdLst/>
        </p14:section>
        <p14:section name="Use Cases + Stories" id="{ADB792A8-3716-439E-887A-4B01F97E2C2B}">
          <p14:sldIdLst/>
        </p14:section>
        <p14:section name="Evaluation: Pricing + Tiers + More" id="{0190639F-603B-4B38-B488-BF7EE7040466}">
          <p14:sldIdLst/>
        </p14:section>
        <p14:section name="Next Steps" id="{38DEDA45-E990-46AE-B96B-E4731C29ADE5}">
          <p14:sldIdLst/>
        </p14:section>
        <p14:section name="FAQ" id="{37171EB5-DDB9-4855-BB74-C3B61AD6781B}">
          <p14:sldIdLst/>
        </p14:section>
        <p14:section name="Appendix" id="{7A2820C2-EAE3-4C23-8BB4-3E7EEC88273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82EB03-407E-01D1-7CBB-F45B950A7ECF}" name="Maria Barrios Fernandez (CELA)" initials="MB" userId="S::mariabar@microsoft.com::dc305456-2c7f-4936-9e2b-7984bbfa73b9" providerId="AD"/>
  <p188:author id="{7BCFD710-69A0-6CC7-AC51-E4B08DE0D6C0}" name="Federico Zarfati" initials="FZ" userId="S::fzarfati@microsoft.com::19d0c9d5-1bd1-4346-b0bf-01c02071b7b2" providerId="AD"/>
  <p188:author id="{DC567D15-69EA-7D8B-8CEA-B36732BF40E6}" name="Katelyn Rothney" initials="KR" userId="S::krothney@microsoft.com::957d6278-3e11-4e56-b974-86c79acf98d3" providerId="AD"/>
  <p188:author id="{126C621C-BF35-48BD-6B54-1C521E978B4A}" name="Jhoanna Machado" initials="JM" userId="S::jmachado@microsoft.com::2c81c06a-8af0-443c-b7c4-8dc3a781a9d2" providerId="AD"/>
  <p188:author id="{68D5532C-8410-1CEE-0131-FAE9FF16C1EC}" name="Ben Ufuk Tezcan" initials="BUT" userId="S::ufukt@microsoft.com::6e991d20-f6eb-4461-91d2-01cf7b5331ec" providerId="AD"/>
  <p188:author id="{6C36F833-39F1-C79A-83F3-25B0B5D8B626}" name="Tony Xing" initials="TX" userId="S::tonyxin@microsoft.com::c8d64e0f-2271-4a8f-a398-6f6c83f8a0ff" providerId="AD"/>
  <p188:author id="{678A5841-83EB-E6AF-DECE-621A88F07B5A}" name="Cenyu Zhang" initials="CZ" userId="S::cezhan@microsoft.com::5afb62ff-cc67-41aa-9a84-13f077501f2b" providerId="AD"/>
  <p188:author id="{0FB41745-652E-2147-2A4A-50176497E60F}" name="Keyuna Evans (CELA)" initials="K(" userId="S::keevans@microsoft.com::653310ed-6ca1-49d8-8b9c-3ff545fb456e" providerId="AD"/>
  <p188:author id="{14172D63-F0B2-073A-876E-00F53B3F813A}" name="Deb Adeogba" initials="" userId="S::deadeogb@microsoft.com::fb81c329-b094-4d8c-9199-cdaf42f127a3" providerId="AD"/>
  <p188:author id="{24B5F990-F94B-5D55-1539-20CA3682A423}" name="Louise Han" initials="LH" userId="S::jingruhan@microsoft.com::06fba260-fafa-4323-a01a-0dc6b9c493d5" providerId="AD"/>
  <p188:author id="{76B48EB4-4523-A50C-86B2-40AADE3CD6A3}" name="Jinrui Shao" initials="JS" userId="S::jinruishao@microsoft.com::dfffa9ff-95d3-4674-b4e7-f57d632b1d91" providerId="AD"/>
  <p188:author id="{6E6728C9-884C-917D-38D8-6755EA7C4588}" name="Marcia Harris (SHE/HER CELA)" initials="MC" userId="S::maharr@microsoft.com::bb7ac3d9-125c-4d26-a695-8b0d5e307fb1" providerId="AD"/>
  <p188:author id="{036A32CC-B169-AD24-8D6C-13468C089A32}" name="Courtney Walsh" initials="CW" userId="S::courtneyg@silverfoxprod.com::daf9133a-e195-4e64-9b96-c39fb023d4f2" providerId="AD"/>
  <p188:author id="{D1E161CD-CFBE-C438-6009-2385097049D2}" name="Ned Locke (CELA)" initials="N(" userId="S::nedlocke@microsoft.com::e19e54ad-45db-4f3a-8f21-713c4dae2fca" providerId="AD"/>
  <p188:author id="{4B3817D4-DA2D-FC6F-2BFD-199AE1E58509}" name="Lucia Huo" initials="LH" userId="S::luhuo@microsoft.com::cbf2c172-b844-496b-9ef9-d2ef295ab7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F6F8FA"/>
    <a:srgbClr val="040609"/>
    <a:srgbClr val="2F2F2F"/>
    <a:srgbClr val="2F2F04"/>
    <a:srgbClr val="4283D2"/>
    <a:srgbClr val="1196D6"/>
    <a:srgbClr val="B6F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A0701-A54D-A2AA-E0F2-A79049B43FA1}" v="11" dt="2023-12-04T14:25:49.350"/>
    <p1510:client id="{685512CD-41C6-44DB-D8EC-0F74965B8AA7}" v="2" dt="2023-12-05T16:40:10.400"/>
    <p1510:client id="{7B99B5FF-4F45-4D4A-B2A7-48F0704EA1E5}" v="207" dt="2023-12-05T18:02:32.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3"/>
    <p:restoredTop sz="94573"/>
  </p:normalViewPr>
  <p:slideViewPr>
    <p:cSldViewPr snapToGrid="0">
      <p:cViewPr varScale="1">
        <p:scale>
          <a:sx n="108" d="100"/>
          <a:sy n="108" d="100"/>
        </p:scale>
        <p:origin x="232" y="2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7249-DF79-4882-936C-0831A41807C8}"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ABC7-CD12-4C59-99B4-CC441555AD96}" type="slidenum">
              <a:rPr lang="en-US" smtClean="0"/>
              <a:t>‹#›</a:t>
            </a:fld>
            <a:endParaRPr lang="en-US"/>
          </a:p>
        </p:txBody>
      </p:sp>
    </p:spTree>
    <p:extLst>
      <p:ext uri="{BB962C8B-B14F-4D97-AF65-F5344CB8AC3E}">
        <p14:creationId xmlns:p14="http://schemas.microsoft.com/office/powerpoint/2010/main" val="13189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ewyorker.com/news/q-and-a/the-underworld-of-online-content-moder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forbes.com/sites/piasilva/2021/12/13/3-key-things-to-know-about-the-future-of-content-moderation-and-why-each-matters/?sh=2136ab24438a"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48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3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00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9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26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8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92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81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268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477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moderation can be “psychologically taxing”, “contract terms or burnout…”, “front-line decisions…” – source: </a:t>
            </a:r>
            <a:r>
              <a:rPr lang="en-US" dirty="0">
                <a:hlinkClick r:id="rId3"/>
              </a:rPr>
              <a:t>The Underworld of Online Content Moderation | The New Yorker</a:t>
            </a:r>
            <a:endParaRPr lang="en-US" dirty="0"/>
          </a:p>
          <a:p>
            <a:endParaRPr lang="en-US" dirty="0"/>
          </a:p>
          <a:p>
            <a:r>
              <a:rPr lang="en-US" dirty="0"/>
              <a:t>Growth of complex content: </a:t>
            </a:r>
            <a:r>
              <a:rPr lang="en-US" dirty="0">
                <a:hlinkClick r:id="rId4"/>
              </a:rPr>
              <a:t>3 Key Things To Know About The Future Of Content Moderation (And Why Each Matters) (forbes.com)</a:t>
            </a:r>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0111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114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341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50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6543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0268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684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0524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9991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89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6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84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02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714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9347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104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9171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40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109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1:55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0539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1:42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3826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65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89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269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2:09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9792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2:17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1198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2:32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2173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2:58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957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2:38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867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So with the world changing, technology advancing, and the potential for real, meaningful impact, the opportunity is </a:t>
            </a:r>
            <a:r>
              <a:rPr lang="en-US" sz="1800" b="1">
                <a:effectLst/>
                <a:latin typeface="Segoe UI" panose="020B0502040204020203" pitchFamily="34" charset="0"/>
                <a:ea typeface="Calibri" panose="020F0502020204030204" pitchFamily="34" charset="0"/>
                <a:cs typeface="Times New Roman" panose="02020603050405020304" pitchFamily="18" charset="0"/>
              </a:rPr>
              <a:t>yours </a:t>
            </a:r>
            <a:r>
              <a:rPr lang="en-US" sz="1800">
                <a:effectLst/>
                <a:latin typeface="Segoe UI" panose="020B0502040204020203" pitchFamily="34" charset="0"/>
                <a:ea typeface="Calibri" panose="020F0502020204030204" pitchFamily="34" charset="0"/>
                <a:cs typeface="Times New Roman" panose="02020603050405020304" pitchFamily="18" charset="0"/>
              </a:rPr>
              <a:t>to lead the AI transformation.</a:t>
            </a: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How will your organization seize the full potential of AI, while safeguarding your business, your data, and your employees?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88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30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That’s why we began our Responsible AI journey back in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We believe that the development and deployment of AI must be guided by the creation of an ethical framework. In 2018, we set out our view that there are six core principles that should guide the work around AI. </a:t>
            </a:r>
            <a:endParaRPr lang="en-US" sz="1800" b="0" i="0"/>
          </a:p>
          <a:p>
            <a:endParaRPr lang="en-US" sz="1800" b="0" i="0">
              <a:solidFill>
                <a:srgbClr val="000000"/>
              </a:solidFill>
              <a:effectLst/>
              <a:latin typeface="Segoe UI" panose="020B0502040204020203" pitchFamily="34" charset="0"/>
            </a:endParaRPr>
          </a:p>
          <a:p>
            <a:r>
              <a:rPr lang="en-US" sz="1800" b="0" i="0">
                <a:solidFill>
                  <a:srgbClr val="000000"/>
                </a:solidFill>
                <a:effectLst/>
                <a:latin typeface="Segoe UI" panose="020B0502040204020203" pitchFamily="34" charset="0"/>
              </a:rPr>
              <a:t>But it’s not enough to define these principles – we need to operationalize them at scale as well. </a:t>
            </a:r>
          </a:p>
          <a:p>
            <a:endParaRPr lang="en-US" sz="1800" b="0" i="0">
              <a:solidFill>
                <a:srgbClr val="000000"/>
              </a:solidFill>
              <a:effectLst/>
              <a:latin typeface="Segoe UI" panose="020B0502040204020203" pitchFamily="34" charset="0"/>
              <a:ea typeface="Times New Roman" panose="02020603050405020304" pitchFamily="18" charset="0"/>
            </a:endParaRPr>
          </a:p>
          <a:p>
            <a:r>
              <a:rPr lang="en-US" sz="1800">
                <a:latin typeface="Segoe UI" panose="020B0502040204020203" pitchFamily="34" charset="0"/>
                <a:ea typeface="Times New Roman" panose="02020603050405020304" pitchFamily="18" charset="0"/>
              </a:rPr>
              <a:t>We’re focused on four key areas to help put these principles into action: </a:t>
            </a:r>
            <a:endParaRPr lang="en-US" sz="1800"/>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First, you need governance.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Second, you need the rules to standardize AI requirements.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Third, you need training and best practices.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And fourth, you need the tools for implementation. </a:t>
            </a:r>
            <a:endParaRPr lang="en-US" sz="1800" b="0"/>
          </a:p>
          <a:p>
            <a:endParaRPr lang="en-US" sz="1800"/>
          </a:p>
          <a:p>
            <a:r>
              <a:rPr lang="en-US" sz="1800"/>
              <a:t>We’ll talk more about some of this tooling later on, but for now let’s ask the question: </a:t>
            </a:r>
          </a:p>
          <a:p>
            <a:endParaRPr lang="en-US" sz="1800"/>
          </a:p>
          <a:p>
            <a:r>
              <a:rPr lang="en-US" sz="1800"/>
              <a:t>How can you get started?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19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92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7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413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05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388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0249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196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91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1468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2455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682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698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1181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27523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28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79677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05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098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479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798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0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4764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1984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0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354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716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6394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894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50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658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966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093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094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2452894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926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273132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9526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7097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03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168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4183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22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375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1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694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00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036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76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63257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421668"/>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1836943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13156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8511399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4774649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2660970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80117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642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6678089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3758892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4077349247"/>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889490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32553986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0650078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32459987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13140566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8599071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3597224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35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7391770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35782640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3913257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36658746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834360446"/>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5922020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611333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758137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922106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31819161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11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587385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3812597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50786415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01226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9813408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80330368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23857709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9594135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5304990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18798077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759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390727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25205121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31883962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1413978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29840626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26787813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2760828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43371287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366417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21.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34.emf"/><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oleObject" Target="../embeddings/oleObject1.bin"/><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ags" Target="../tags/tag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3.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35272478"/>
      </p:ext>
    </p:extLst>
  </p:cSld>
  <p:clrMap bg1="dk1" tx1="lt1" bg2="dk2" tx2="lt2" accent1="accent1" accent2="accent2" accent3="accent3" accent4="accent4" accent5="accent5" accent6="accent6" hlink="hlink" folHlink="folHlink"/>
  <p:sldLayoutIdLst>
    <p:sldLayoutId id="2147485272" r:id="rId1"/>
    <p:sldLayoutId id="214748527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92036412"/>
      </p:ext>
    </p:extLst>
  </p:cSld>
  <p:clrMap bg1="dk1" tx1="lt1" bg2="dk2" tx2="lt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32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4"/>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272" imgH="272" progId="TCLayout.ActiveDocument.1">
                  <p:embed/>
                </p:oleObj>
              </mc:Choice>
              <mc:Fallback>
                <p:oleObj name="think-cell Slide" r:id="rId25"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11557207"/>
      </p:ext>
    </p:extLst>
  </p:cSld>
  <p:clrMap bg1="dk1" tx1="lt1" bg2="dk2" tx2="lt2" accent1="accent1" accent2="accent2" accent3="accent3" accent4="accent4" accent5="accent5" accent6="accent6" hlink="hlink" folHlink="folHlink"/>
  <p:sldLayoutIdLst>
    <p:sldLayoutId id="2147485301" r:id="rId1"/>
    <p:sldLayoutId id="2147485302" r:id="rId2"/>
    <p:sldLayoutId id="2147485303" r:id="rId3"/>
    <p:sldLayoutId id="2147485304" r:id="rId4"/>
    <p:sldLayoutId id="2147485305" r:id="rId5"/>
    <p:sldLayoutId id="2147485306" r:id="rId6"/>
    <p:sldLayoutId id="2147485307" r:id="rId7"/>
    <p:sldLayoutId id="2147485308" r:id="rId8"/>
    <p:sldLayoutId id="2147485309" r:id="rId9"/>
    <p:sldLayoutId id="2147485310" r:id="rId10"/>
    <p:sldLayoutId id="2147485311" r:id="rId11"/>
    <p:sldLayoutId id="2147485312" r:id="rId12"/>
    <p:sldLayoutId id="2147485313" r:id="rId13"/>
    <p:sldLayoutId id="2147485314" r:id="rId14"/>
    <p:sldLayoutId id="2147485315" r:id="rId15"/>
    <p:sldLayoutId id="2147485316" r:id="rId16"/>
    <p:sldLayoutId id="2147485317" r:id="rId17"/>
    <p:sldLayoutId id="2147485318" r:id="rId18"/>
    <p:sldLayoutId id="2147485319" r:id="rId19"/>
    <p:sldLayoutId id="2147485320" r:id="rId20"/>
    <p:sldLayoutId id="2147485321" r:id="rId21"/>
    <p:sldLayoutId id="214748532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icasestudies" TargetMode="External"/><Relationship Id="rId2" Type="http://schemas.openxmlformats.org/officeDocument/2006/relationships/notesSlide" Target="../notesSlides/notesSlide1.xml"/><Relationship Id="rId1" Type="http://schemas.openxmlformats.org/officeDocument/2006/relationships/slideLayout" Target="../slideLayouts/slideLayout76.xml"/><Relationship Id="rId5" Type="http://schemas.openxmlformats.org/officeDocument/2006/relationships/hyperlink" Target="mailto:aisolsales@microsoft.com?subject=Azure%20OpenAI%20Briefing%20Deck" TargetMode="External"/><Relationship Id="rId4" Type="http://schemas.openxmlformats.org/officeDocument/2006/relationships/hyperlink" Target="https://aka.ms/aidemos"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ags" Target="../tags/tag2.x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53.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image" Target="../media/image34.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5.png"/><Relationship Id="rId2" Type="http://schemas.openxmlformats.org/officeDocument/2006/relationships/slideLayout" Target="../slideLayouts/slideLayout53.xml"/><Relationship Id="rId1" Type="http://schemas.openxmlformats.org/officeDocument/2006/relationships/tags" Target="../tags/tag4.xml"/><Relationship Id="rId6" Type="http://schemas.openxmlformats.org/officeDocument/2006/relationships/image" Target="../media/image44.png"/><Relationship Id="rId5" Type="http://schemas.openxmlformats.org/officeDocument/2006/relationships/image" Target="../media/image34.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3.xml"/><Relationship Id="rId1" Type="http://schemas.openxmlformats.org/officeDocument/2006/relationships/tags" Target="../tags/tag5.xml"/><Relationship Id="rId6" Type="http://schemas.openxmlformats.org/officeDocument/2006/relationships/image" Target="../media/image46.png"/><Relationship Id="rId5" Type="http://schemas.openxmlformats.org/officeDocument/2006/relationships/image" Target="../media/image34.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3.xml"/><Relationship Id="rId1" Type="http://schemas.openxmlformats.org/officeDocument/2006/relationships/tags" Target="../tags/tag6.xml"/><Relationship Id="rId6" Type="http://schemas.openxmlformats.org/officeDocument/2006/relationships/image" Target="../media/image47.png"/><Relationship Id="rId5" Type="http://schemas.openxmlformats.org/officeDocument/2006/relationships/image" Target="../media/image34.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3.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34.e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tags" Target="../tags/tag8.xml"/><Relationship Id="rId6" Type="http://schemas.openxmlformats.org/officeDocument/2006/relationships/image" Target="../media/image49.png"/><Relationship Id="rId5" Type="http://schemas.openxmlformats.org/officeDocument/2006/relationships/image" Target="../media/image34.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hyperlink" Target="https://www.fiddler.ai/blog/four-ways-that-enterprises-deploy-llms?WT.mc_id=academic-105485-koreyst" TargetMode="External"/><Relationship Id="rId2" Type="http://schemas.openxmlformats.org/officeDocument/2006/relationships/slideLayout" Target="../slideLayouts/slideLayout53.xml"/><Relationship Id="rId1" Type="http://schemas.openxmlformats.org/officeDocument/2006/relationships/tags" Target="../tags/tag9.xml"/><Relationship Id="rId6" Type="http://schemas.openxmlformats.org/officeDocument/2006/relationships/image" Target="../media/image50.png"/><Relationship Id="rId5" Type="http://schemas.openxmlformats.org/officeDocument/2006/relationships/image" Target="../media/image34.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xml"/><Relationship Id="rId1" Type="http://schemas.openxmlformats.org/officeDocument/2006/relationships/slideLayout" Target="../slideLayouts/slideLayout9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emf"/></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67.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products/ai-services/openai-service" TargetMode="Externa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7087334B-622B-F33F-E1B3-D382ED3789C3}"/>
              </a:ext>
            </a:extLst>
          </p:cNvPr>
          <p:cNvSpPr>
            <a:spLocks noGrp="1"/>
          </p:cNvSpPr>
          <p:nvPr>
            <p:ph type="title"/>
          </p:nvPr>
        </p:nvSpPr>
        <p:spPr>
          <a:xfrm>
            <a:off x="586740" y="901337"/>
            <a:ext cx="11018520" cy="553998"/>
          </a:xfrm>
        </p:spPr>
        <p:txBody>
          <a:bodyPr/>
          <a:lstStyle/>
          <a:p>
            <a:r>
              <a:rPr lang="en-US">
                <a:latin typeface="Segoe UI"/>
                <a:cs typeface="Segoe UI"/>
              </a:rPr>
              <a:t>Azure AI Content Safety L300 Deck</a:t>
            </a:r>
            <a:endParaRPr lang="en-US">
              <a:latin typeface="Segoe UI Light"/>
            </a:endParaRPr>
          </a:p>
        </p:txBody>
      </p:sp>
      <p:sp>
        <p:nvSpPr>
          <p:cNvPr id="21" name="Text Placeholder 1">
            <a:extLst>
              <a:ext uri="{FF2B5EF4-FFF2-40B4-BE49-F238E27FC236}">
                <a16:creationId xmlns:a16="http://schemas.microsoft.com/office/drawing/2014/main" id="{8BFD014C-46BF-AC08-2A36-AA57C595466C}"/>
              </a:ext>
            </a:extLst>
          </p:cNvPr>
          <p:cNvSpPr>
            <a:spLocks noGrp="1"/>
          </p:cNvSpPr>
          <p:nvPr>
            <p:ph type="body" sz="quarter" idx="11"/>
          </p:nvPr>
        </p:nvSpPr>
        <p:spPr>
          <a:xfrm>
            <a:off x="0" y="0"/>
            <a:ext cx="12192001" cy="701155"/>
          </a:xfrm>
          <a:solidFill>
            <a:srgbClr val="FF0000"/>
          </a:solidFill>
        </p:spPr>
        <p:txBody>
          <a:bodyPr/>
          <a:lstStyle/>
          <a:p>
            <a:pPr algn="ctr"/>
            <a:r>
              <a:rPr lang="en-US" sz="3200" b="1">
                <a:solidFill>
                  <a:schemeClr val="tx1"/>
                </a:solidFill>
                <a:latin typeface="Segoe UI Light"/>
                <a:cs typeface="Segoe UI"/>
              </a:rPr>
              <a:t>[Do not present this slide] 	</a:t>
            </a:r>
            <a:r>
              <a:rPr lang="en-US" sz="3200">
                <a:latin typeface="Segoe UI Light"/>
                <a:cs typeface="Segoe UI"/>
              </a:rPr>
              <a:t>	     </a:t>
            </a:r>
            <a:r>
              <a:rPr lang="en-US" sz="3200">
                <a:solidFill>
                  <a:schemeClr val="tx1"/>
                </a:solidFill>
                <a:latin typeface="Segoe UI"/>
                <a:cs typeface="Segoe UI"/>
              </a:rPr>
              <a:t>Updated: November 2023</a:t>
            </a:r>
          </a:p>
        </p:txBody>
      </p:sp>
      <p:sp>
        <p:nvSpPr>
          <p:cNvPr id="20" name="Text Placeholder 5">
            <a:extLst>
              <a:ext uri="{FF2B5EF4-FFF2-40B4-BE49-F238E27FC236}">
                <a16:creationId xmlns:a16="http://schemas.microsoft.com/office/drawing/2014/main" id="{F32D66CE-5F27-D6E8-66A9-76C19C1904EB}"/>
              </a:ext>
            </a:extLst>
          </p:cNvPr>
          <p:cNvSpPr>
            <a:spLocks noGrp="1"/>
          </p:cNvSpPr>
          <p:nvPr>
            <p:ph type="body" sz="quarter" idx="12"/>
          </p:nvPr>
        </p:nvSpPr>
        <p:spPr>
          <a:xfrm>
            <a:off x="585058" y="1560995"/>
            <a:ext cx="11258784" cy="1107996"/>
          </a:xfrm>
        </p:spPr>
        <p:txBody>
          <a:bodyPr vert="horz" wrap="square" lIns="0" tIns="0" rIns="0" bIns="0" rtlCol="0" anchor="t">
            <a:spAutoFit/>
          </a:bodyPr>
          <a:lstStyle/>
          <a:p>
            <a:pPr marL="0" indent="0">
              <a:spcAft>
                <a:spcPts val="600"/>
              </a:spcAft>
              <a:buNone/>
            </a:pPr>
            <a:r>
              <a:rPr lang="en-US" sz="1800">
                <a:solidFill>
                  <a:schemeClr val="accent1"/>
                </a:solidFill>
                <a:latin typeface="+mj-lt"/>
                <a:cs typeface="Segoe UI"/>
              </a:rPr>
              <a:t>Instructions: </a:t>
            </a:r>
            <a:r>
              <a:rPr lang="en-US" sz="1800">
                <a:latin typeface="+mj-lt"/>
                <a:cs typeface="Segoe UI"/>
              </a:rPr>
              <a:t>This deck is intended for use with </a:t>
            </a:r>
            <a:r>
              <a:rPr lang="en-US" sz="1800">
                <a:solidFill>
                  <a:srgbClr val="50E6FF"/>
                </a:solidFill>
                <a:latin typeface="+mj-lt"/>
                <a:cs typeface="Segoe UI"/>
              </a:rPr>
              <a:t>BDM, LOB Analysts, Architects</a:t>
            </a:r>
            <a:r>
              <a:rPr lang="en-US" sz="1800">
                <a:latin typeface="+mj-lt"/>
                <a:cs typeface="Segoe UI"/>
              </a:rPr>
              <a:t> audiences</a:t>
            </a:r>
            <a:r>
              <a:rPr lang="en-US" sz="1800">
                <a:cs typeface="Segoe UI"/>
              </a:rPr>
              <a:t>. </a:t>
            </a:r>
            <a:r>
              <a:rPr lang="en-US" sz="1800">
                <a:latin typeface="Segoe UI Light"/>
                <a:cs typeface="Segoe UI Light"/>
              </a:rPr>
              <a:t>Use this deck to present the story &amp; details of Azure AI Content Safety Service. This includes an overview of the value proposition, features, technical capabilities and use cases, demos, and customer stories. The intent is to help customers build an in-depth understanding of the capabilities and use cases. Speaker notes are embedded throughout the deck..</a:t>
            </a:r>
            <a:endParaRPr lang="en-US"/>
          </a:p>
        </p:txBody>
      </p:sp>
      <p:sp>
        <p:nvSpPr>
          <p:cNvPr id="22" name="TextBox 21">
            <a:extLst>
              <a:ext uri="{FF2B5EF4-FFF2-40B4-BE49-F238E27FC236}">
                <a16:creationId xmlns:a16="http://schemas.microsoft.com/office/drawing/2014/main" id="{74CF363A-2EF4-3EB1-FF8A-1F29E6A8C5FE}"/>
              </a:ext>
            </a:extLst>
          </p:cNvPr>
          <p:cNvSpPr txBox="1"/>
          <p:nvPr/>
        </p:nvSpPr>
        <p:spPr>
          <a:xfrm>
            <a:off x="585057" y="5958723"/>
            <a:ext cx="11258783"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You can find more case studies at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3"/>
              </a:rPr>
              <a:t>aka.ms/</a:t>
            </a:r>
            <a:r>
              <a:rPr kumimoji="0" lang="en-US" sz="1600" b="0" i="0" u="none" strike="noStrike" kern="1200" cap="none" spc="0" normalizeH="0" baseline="0" noProof="0" err="1">
                <a:ln>
                  <a:noFill/>
                </a:ln>
                <a:solidFill>
                  <a:srgbClr val="FFFFFF"/>
                </a:solidFill>
                <a:effectLst/>
                <a:uLnTx/>
                <a:uFillTx/>
                <a:latin typeface="Segoe UI"/>
                <a:ea typeface="+mn-ea"/>
                <a:cs typeface="Segoe UI"/>
                <a:hlinkClick r:id="rId3"/>
              </a:rPr>
              <a:t>aicasestudies</a:t>
            </a:r>
            <a:r>
              <a:rPr kumimoji="0" lang="en-US" sz="1600" b="0" i="0" u="none" strike="noStrike" kern="1200" cap="none" spc="0" normalizeH="0" baseline="0" noProof="0">
                <a:ln>
                  <a:noFill/>
                </a:ln>
                <a:solidFill>
                  <a:srgbClr val="FFFFFF"/>
                </a:solidFill>
                <a:effectLst/>
                <a:uLnTx/>
                <a:uFillTx/>
                <a:latin typeface="Segoe UI"/>
                <a:ea typeface="+mn-ea"/>
                <a:cs typeface="Segoe UI"/>
              </a:rPr>
              <a:t> and demos at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4"/>
              </a:rPr>
              <a:t>aka.ms/</a:t>
            </a:r>
            <a:r>
              <a:rPr kumimoji="0" lang="en-US" sz="1600" b="0" i="0" u="none" strike="noStrike" kern="1200" cap="none" spc="0" normalizeH="0" baseline="0" noProof="0" err="1">
                <a:ln>
                  <a:noFill/>
                </a:ln>
                <a:solidFill>
                  <a:srgbClr val="FFFFFF"/>
                </a:solidFill>
                <a:effectLst/>
                <a:uLnTx/>
                <a:uFillTx/>
                <a:latin typeface="Segoe UI"/>
                <a:ea typeface="+mn-ea"/>
                <a:cs typeface="Segoe UI"/>
                <a:hlinkClick r:id="rId4"/>
              </a:rPr>
              <a:t>aidemos</a:t>
            </a:r>
            <a:r>
              <a:rPr kumimoji="0" lang="en-US" sz="1600" b="0" i="0" u="none" strike="noStrike" kern="1200" cap="none" spc="0" normalizeH="0" baseline="0" noProof="0">
                <a:ln>
                  <a:noFill/>
                </a:ln>
                <a:solidFill>
                  <a:srgbClr val="FFFFFF"/>
                </a:solidFill>
                <a:effectLst/>
                <a:uLnTx/>
                <a:uFillTx/>
                <a:latin typeface="Segoe UI"/>
                <a:ea typeface="+mn-ea"/>
                <a:cs typeface="Segoe UI"/>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Reach out to the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5"/>
              </a:rPr>
              <a:t>AI Solution Sales </a:t>
            </a:r>
            <a:r>
              <a:rPr kumimoji="0" lang="en-US" sz="1600" b="0" i="0" u="none" strike="noStrike" kern="1200" cap="none" spc="0" normalizeH="0" baseline="0" noProof="0">
                <a:ln>
                  <a:noFill/>
                </a:ln>
                <a:solidFill>
                  <a:srgbClr val="FFFFFF"/>
                </a:solidFill>
                <a:effectLst/>
                <a:uLnTx/>
                <a:uFillTx/>
                <a:latin typeface="Segoe UI"/>
                <a:ea typeface="+mn-ea"/>
                <a:cs typeface="Segoe UI"/>
              </a:rPr>
              <a:t>team if you have any questions.</a:t>
            </a:r>
          </a:p>
        </p:txBody>
      </p:sp>
    </p:spTree>
    <p:extLst>
      <p:ext uri="{BB962C8B-B14F-4D97-AF65-F5344CB8AC3E}">
        <p14:creationId xmlns:p14="http://schemas.microsoft.com/office/powerpoint/2010/main" val="24146321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graphicFrame>
        <p:nvGraphicFramePr>
          <p:cNvPr id="2" name="Table 1">
            <a:extLst>
              <a:ext uri="{FF2B5EF4-FFF2-40B4-BE49-F238E27FC236}">
                <a16:creationId xmlns:a16="http://schemas.microsoft.com/office/drawing/2014/main" id="{BADD145B-E527-7AD0-DC76-C90B9A7B8584}"/>
              </a:ext>
            </a:extLst>
          </p:cNvPr>
          <p:cNvGraphicFramePr>
            <a:graphicFrameLocks noGrp="1"/>
          </p:cNvGraphicFramePr>
          <p:nvPr>
            <p:extLst>
              <p:ext uri="{D42A27DB-BD31-4B8C-83A1-F6EECF244321}">
                <p14:modId xmlns:p14="http://schemas.microsoft.com/office/powerpoint/2010/main" val="4069256136"/>
              </p:ext>
            </p:extLst>
          </p:nvPr>
        </p:nvGraphicFramePr>
        <p:xfrm>
          <a:off x="428978" y="1539412"/>
          <a:ext cx="11492089" cy="4353389"/>
        </p:xfrm>
        <a:graphic>
          <a:graphicData uri="http://schemas.openxmlformats.org/drawingml/2006/table">
            <a:tbl>
              <a:tblPr firstRow="1"/>
              <a:tblGrid>
                <a:gridCol w="1568626">
                  <a:extLst>
                    <a:ext uri="{9D8B030D-6E8A-4147-A177-3AD203B41FA5}">
                      <a16:colId xmlns:a16="http://schemas.microsoft.com/office/drawing/2014/main" val="2557732376"/>
                    </a:ext>
                  </a:extLst>
                </a:gridCol>
                <a:gridCol w="4097485">
                  <a:extLst>
                    <a:ext uri="{9D8B030D-6E8A-4147-A177-3AD203B41FA5}">
                      <a16:colId xmlns:a16="http://schemas.microsoft.com/office/drawing/2014/main" val="1418120893"/>
                    </a:ext>
                  </a:extLst>
                </a:gridCol>
                <a:gridCol w="5825978">
                  <a:extLst>
                    <a:ext uri="{9D8B030D-6E8A-4147-A177-3AD203B41FA5}">
                      <a16:colId xmlns:a16="http://schemas.microsoft.com/office/drawing/2014/main" val="2680841669"/>
                    </a:ext>
                  </a:extLst>
                </a:gridCol>
              </a:tblGrid>
              <a:tr h="306622">
                <a:tc>
                  <a:txBody>
                    <a:bodyPr/>
                    <a:lstStyle/>
                    <a:p>
                      <a:pPr algn="ctr" rtl="0" fontAlgn="base"/>
                      <a:r>
                        <a:rPr lang="en-US" sz="1400" b="1" i="0" dirty="0">
                          <a:solidFill>
                            <a:schemeClr val="bg1"/>
                          </a:solidFill>
                          <a:effectLst/>
                        </a:rPr>
                        <a:t>Criteria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400" b="1" i="0" dirty="0">
                          <a:solidFill>
                            <a:schemeClr val="bg1"/>
                          </a:solidFill>
                          <a:effectLst/>
                        </a:rPr>
                        <a:t>Open Source LLMs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400" b="1" i="0" dirty="0">
                          <a:solidFill>
                            <a:schemeClr val="bg1"/>
                          </a:solidFill>
                          <a:effectLst/>
                          <a:latin typeface="Segoe UI"/>
                        </a:rPr>
                        <a:t>Proprietary LLMs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3742732748"/>
                  </a:ext>
                </a:extLst>
              </a:tr>
              <a:tr h="1174421">
                <a:tc>
                  <a:txBody>
                    <a:bodyPr/>
                    <a:lstStyle/>
                    <a:p>
                      <a:pPr algn="ctr" rtl="0" fontAlgn="base"/>
                      <a:r>
                        <a:rPr lang="en-US" sz="1600" b="1" i="0" dirty="0">
                          <a:solidFill>
                            <a:schemeClr val="bg1"/>
                          </a:solidFill>
                          <a:effectLst/>
                        </a:rPr>
                        <a:t>Availability</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Publicly Available and can be used by anyone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600" dirty="0">
                          <a:solidFill>
                            <a:schemeClr val="bg1"/>
                          </a:solidFill>
                          <a:effectLst/>
                        </a:rPr>
                        <a:t>                    Owned by an organization, access limited.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119626"/>
                  </a:ext>
                </a:extLst>
              </a:tr>
              <a:tr h="992906">
                <a:tc>
                  <a:txBody>
                    <a:bodyPr/>
                    <a:lstStyle/>
                    <a:p>
                      <a:pPr algn="ctr" rtl="0" fontAlgn="base"/>
                      <a:r>
                        <a:rPr lang="en-US" sz="1600" b="1" i="0" dirty="0">
                          <a:solidFill>
                            <a:schemeClr val="bg1"/>
                          </a:solidFill>
                          <a:effectLst/>
                        </a:rPr>
                        <a:t>Customization</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Allowed to be inspected and customized for different use cases than original foundation model</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dirty="0">
                        <a:solidFill>
                          <a:schemeClr val="bg1"/>
                        </a:solidFill>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600" b="0" i="0" dirty="0">
                          <a:solidFill>
                            <a:schemeClr val="bg1"/>
                          </a:solidFill>
                          <a:effectLst/>
                          <a:latin typeface="Segoe UI"/>
                        </a:rPr>
                        <a:t>   Limited customization – fine tuning available in certain cases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804122"/>
                  </a:ext>
                </a:extLst>
              </a:tr>
              <a:tr h="905468">
                <a:tc>
                  <a:txBody>
                    <a:bodyPr/>
                    <a:lstStyle/>
                    <a:p>
                      <a:pPr algn="ctr" rtl="0" fontAlgn="base"/>
                      <a:r>
                        <a:rPr lang="en-US" sz="1600" b="1" i="0" dirty="0">
                          <a:solidFill>
                            <a:schemeClr val="bg1"/>
                          </a:solidFill>
                          <a:effectLst/>
                        </a:rPr>
                        <a:t>Performance</a:t>
                      </a:r>
                      <a:r>
                        <a:rPr lang="en-US" sz="1200" b="1"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May not be as performant as proprietary models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dirty="0">
                          <a:solidFill>
                            <a:schemeClr val="bg1"/>
                          </a:solidFill>
                          <a:effectLst/>
                        </a:rPr>
                        <a:t>                      Often optimized for production use</a:t>
                      </a:r>
                      <a:endParaRPr lang="en-US" sz="1600" dirty="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36439"/>
                  </a:ext>
                </a:extLst>
              </a:tr>
              <a:tr h="486986">
                <a:tc>
                  <a:txBody>
                    <a:bodyPr/>
                    <a:lstStyle/>
                    <a:p>
                      <a:pPr algn="ctr" rtl="0" fontAlgn="base"/>
                      <a:r>
                        <a:rPr lang="en-US" sz="1600" b="1" i="0" dirty="0">
                          <a:solidFill>
                            <a:schemeClr val="bg1"/>
                          </a:solidFill>
                          <a:effectLst/>
                        </a:rPr>
                        <a:t>Cost</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Free to use – may require hosting resources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600" dirty="0">
                          <a:solidFill>
                            <a:schemeClr val="bg1"/>
                          </a:solidFill>
                          <a:effectLst/>
                        </a:rPr>
                        <a:t>    May require a subscription or payment based on use</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111294"/>
                  </a:ext>
                </a:extLst>
              </a:tr>
              <a:tr h="486986">
                <a:tc>
                  <a:txBody>
                    <a:bodyPr/>
                    <a:lstStyle/>
                    <a:p>
                      <a:pPr algn="ctr" rtl="0" fontAlgn="base"/>
                      <a:r>
                        <a:rPr lang="en-US" sz="1600" b="1" i="0" dirty="0">
                          <a:solidFill>
                            <a:schemeClr val="bg1"/>
                          </a:solidFill>
                          <a:effectLst/>
                        </a:rPr>
                        <a:t>Maintenance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May not be maintained in long term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600" b="0" i="0" dirty="0">
                          <a:solidFill>
                            <a:schemeClr val="bg1"/>
                          </a:solidFill>
                          <a:effectLst/>
                        </a:rPr>
                        <a:t>        Often maintained and updated by model owner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138029"/>
                  </a:ext>
                </a:extLst>
              </a:tr>
            </a:tbl>
          </a:graphicData>
        </a:graphic>
      </p:graphicFrame>
    </p:spTree>
    <p:extLst>
      <p:ext uri="{BB962C8B-B14F-4D97-AF65-F5344CB8AC3E}">
        <p14:creationId xmlns:p14="http://schemas.microsoft.com/office/powerpoint/2010/main" val="19906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Model Types </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diagram of a company&#10;&#10;Description automatically generated">
            <a:extLst>
              <a:ext uri="{FF2B5EF4-FFF2-40B4-BE49-F238E27FC236}">
                <a16:creationId xmlns:a16="http://schemas.microsoft.com/office/drawing/2014/main" id="{BA03B309-A28C-028C-3BA7-F30C07596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46" y="1736655"/>
            <a:ext cx="4876799" cy="2552191"/>
          </a:xfrm>
          <a:prstGeom prst="rect">
            <a:avLst/>
          </a:prstGeom>
        </p:spPr>
      </p:pic>
      <p:sp>
        <p:nvSpPr>
          <p:cNvPr id="7" name="TextBox 6">
            <a:extLst>
              <a:ext uri="{FF2B5EF4-FFF2-40B4-BE49-F238E27FC236}">
                <a16:creationId xmlns:a16="http://schemas.microsoft.com/office/drawing/2014/main" id="{225C566B-FF59-6B2A-5763-6DE25FE62F27}"/>
              </a:ext>
            </a:extLst>
          </p:cNvPr>
          <p:cNvSpPr txBox="1"/>
          <p:nvPr/>
        </p:nvSpPr>
        <p:spPr>
          <a:xfrm>
            <a:off x="158046" y="1367323"/>
            <a:ext cx="6790266" cy="369332"/>
          </a:xfrm>
          <a:prstGeom prst="rect">
            <a:avLst/>
          </a:prstGeom>
          <a:noFill/>
        </p:spPr>
        <p:txBody>
          <a:bodyPr wrap="square">
            <a:spAutoFit/>
          </a:bodyPr>
          <a:lstStyle/>
          <a:p>
            <a:r>
              <a:rPr lang="en-US" sz="1800" spc="0" dirty="0">
                <a:solidFill>
                  <a:schemeClr val="accent1"/>
                </a:solidFill>
              </a:rPr>
              <a:t>Embeddings Models </a:t>
            </a:r>
            <a:endParaRPr lang="en-SE" dirty="0"/>
          </a:p>
        </p:txBody>
      </p:sp>
      <p:pic>
        <p:nvPicPr>
          <p:cNvPr id="14" name="Picture 13" descr="A close-up of a white background&#10;&#10;Description automatically generated">
            <a:extLst>
              <a:ext uri="{FF2B5EF4-FFF2-40B4-BE49-F238E27FC236}">
                <a16:creationId xmlns:a16="http://schemas.microsoft.com/office/drawing/2014/main" id="{AEE1B1D2-9BE9-F4A3-6D54-439C232994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2402" y="1740719"/>
            <a:ext cx="4876799" cy="2548127"/>
          </a:xfrm>
          <a:prstGeom prst="rect">
            <a:avLst/>
          </a:prstGeom>
        </p:spPr>
      </p:pic>
      <p:sp>
        <p:nvSpPr>
          <p:cNvPr id="17" name="TextBox 16">
            <a:extLst>
              <a:ext uri="{FF2B5EF4-FFF2-40B4-BE49-F238E27FC236}">
                <a16:creationId xmlns:a16="http://schemas.microsoft.com/office/drawing/2014/main" id="{447F438B-EF6D-8968-D20D-4D97E20CA6F3}"/>
              </a:ext>
            </a:extLst>
          </p:cNvPr>
          <p:cNvSpPr txBox="1"/>
          <p:nvPr/>
        </p:nvSpPr>
        <p:spPr>
          <a:xfrm>
            <a:off x="6502402" y="1359892"/>
            <a:ext cx="6790266" cy="369332"/>
          </a:xfrm>
          <a:prstGeom prst="rect">
            <a:avLst/>
          </a:prstGeom>
          <a:noFill/>
        </p:spPr>
        <p:txBody>
          <a:bodyPr wrap="square">
            <a:spAutoFit/>
          </a:bodyPr>
          <a:lstStyle/>
          <a:p>
            <a:r>
              <a:rPr lang="en-US" sz="1800" spc="0" dirty="0">
                <a:solidFill>
                  <a:schemeClr val="accent1"/>
                </a:solidFill>
              </a:rPr>
              <a:t>Text Generation Models </a:t>
            </a:r>
            <a:endParaRPr lang="en-SE" dirty="0"/>
          </a:p>
        </p:txBody>
      </p:sp>
    </p:spTree>
    <p:extLst>
      <p:ext uri="{BB962C8B-B14F-4D97-AF65-F5344CB8AC3E}">
        <p14:creationId xmlns:p14="http://schemas.microsoft.com/office/powerpoint/2010/main" val="363043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Model Types </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25C566B-FF59-6B2A-5763-6DE25FE62F27}"/>
              </a:ext>
            </a:extLst>
          </p:cNvPr>
          <p:cNvSpPr txBox="1"/>
          <p:nvPr/>
        </p:nvSpPr>
        <p:spPr>
          <a:xfrm>
            <a:off x="158046" y="1367323"/>
            <a:ext cx="6790266" cy="369332"/>
          </a:xfrm>
          <a:prstGeom prst="rect">
            <a:avLst/>
          </a:prstGeom>
          <a:noFill/>
        </p:spPr>
        <p:txBody>
          <a:bodyPr wrap="square">
            <a:spAutoFit/>
          </a:bodyPr>
          <a:lstStyle/>
          <a:p>
            <a:r>
              <a:rPr lang="en-US" sz="1800" spc="0" dirty="0">
                <a:solidFill>
                  <a:schemeClr val="accent1"/>
                </a:solidFill>
              </a:rPr>
              <a:t>Chat Completions </a:t>
            </a:r>
            <a:endParaRPr lang="en-SE" dirty="0"/>
          </a:p>
        </p:txBody>
      </p:sp>
      <p:sp>
        <p:nvSpPr>
          <p:cNvPr id="17" name="TextBox 16">
            <a:extLst>
              <a:ext uri="{FF2B5EF4-FFF2-40B4-BE49-F238E27FC236}">
                <a16:creationId xmlns:a16="http://schemas.microsoft.com/office/drawing/2014/main" id="{447F438B-EF6D-8968-D20D-4D97E20CA6F3}"/>
              </a:ext>
            </a:extLst>
          </p:cNvPr>
          <p:cNvSpPr txBox="1"/>
          <p:nvPr/>
        </p:nvSpPr>
        <p:spPr>
          <a:xfrm>
            <a:off x="6502402" y="1359892"/>
            <a:ext cx="6790266" cy="369332"/>
          </a:xfrm>
          <a:prstGeom prst="rect">
            <a:avLst/>
          </a:prstGeom>
          <a:noFill/>
        </p:spPr>
        <p:txBody>
          <a:bodyPr wrap="square">
            <a:spAutoFit/>
          </a:bodyPr>
          <a:lstStyle/>
          <a:p>
            <a:r>
              <a:rPr lang="en-US" sz="1800" spc="0" dirty="0">
                <a:solidFill>
                  <a:schemeClr val="accent1"/>
                </a:solidFill>
              </a:rPr>
              <a:t>Image Generation </a:t>
            </a:r>
            <a:endParaRPr lang="en-SE" dirty="0"/>
          </a:p>
        </p:txBody>
      </p:sp>
      <p:pic>
        <p:nvPicPr>
          <p:cNvPr id="4" name="Picture 3" descr="A dog running through the air&#10;&#10;Description automatically generated with medium confidence">
            <a:extLst>
              <a:ext uri="{FF2B5EF4-FFF2-40B4-BE49-F238E27FC236}">
                <a16:creationId xmlns:a16="http://schemas.microsoft.com/office/drawing/2014/main" id="{E2CBC1DB-9BB0-1115-43A0-86B74A677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222" y="1962719"/>
            <a:ext cx="4662312" cy="2439943"/>
          </a:xfrm>
          <a:prstGeom prst="rect">
            <a:avLst/>
          </a:prstGeom>
        </p:spPr>
      </p:pic>
      <p:pic>
        <p:nvPicPr>
          <p:cNvPr id="6" name="Picture 5">
            <a:extLst>
              <a:ext uri="{FF2B5EF4-FFF2-40B4-BE49-F238E27FC236}">
                <a16:creationId xmlns:a16="http://schemas.microsoft.com/office/drawing/2014/main" id="{8DB80944-481F-7E52-8277-0853348D6F79}"/>
              </a:ext>
            </a:extLst>
          </p:cNvPr>
          <p:cNvPicPr>
            <a:picLocks noChangeAspect="1"/>
          </p:cNvPicPr>
          <p:nvPr/>
        </p:nvPicPr>
        <p:blipFill>
          <a:blip r:embed="rId7"/>
          <a:stretch>
            <a:fillRect/>
          </a:stretch>
        </p:blipFill>
        <p:spPr>
          <a:xfrm>
            <a:off x="255351" y="1963582"/>
            <a:ext cx="4665224" cy="2436346"/>
          </a:xfrm>
          <a:prstGeom prst="rect">
            <a:avLst/>
          </a:prstGeom>
        </p:spPr>
      </p:pic>
    </p:spTree>
    <p:extLst>
      <p:ext uri="{BB962C8B-B14F-4D97-AF65-F5344CB8AC3E}">
        <p14:creationId xmlns:p14="http://schemas.microsoft.com/office/powerpoint/2010/main" val="34600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 - https://</a:t>
            </a:r>
            <a:r>
              <a:rPr kumimoji="0" lang="en-US" sz="1800" b="1" i="0" u="none" strike="noStrike" kern="1200" cap="none" spc="0" normalizeH="0" baseline="0" noProof="0" dirty="0" err="1">
                <a:ln>
                  <a:noFill/>
                </a:ln>
                <a:gradFill>
                  <a:gsLst>
                    <a:gs pos="0">
                      <a:srgbClr val="0078D3"/>
                    </a:gs>
                    <a:gs pos="100000">
                      <a:srgbClr val="0091E5"/>
                    </a:gs>
                  </a:gsLst>
                  <a:lin ang="2700000" scaled="1"/>
                </a:gradFill>
                <a:effectLst/>
                <a:uLnTx/>
                <a:uFillTx/>
                <a:latin typeface="Segoe UI Semibold"/>
                <a:ea typeface="+mn-ea"/>
                <a:cs typeface="Segoe UI"/>
              </a:rPr>
              <a:t>ai.azure.com</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CF72E452-1817-BDC5-F752-AE4DEFBD0F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6933" y="1329832"/>
            <a:ext cx="9940884" cy="5528168"/>
          </a:xfrm>
          <a:prstGeom prst="rect">
            <a:avLst/>
          </a:prstGeom>
        </p:spPr>
      </p:pic>
    </p:spTree>
    <p:extLst>
      <p:ext uri="{BB962C8B-B14F-4D97-AF65-F5344CB8AC3E}">
        <p14:creationId xmlns:p14="http://schemas.microsoft.com/office/powerpoint/2010/main" val="27126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hat&#10;&#10;Description automatically generated">
            <a:extLst>
              <a:ext uri="{FF2B5EF4-FFF2-40B4-BE49-F238E27FC236}">
                <a16:creationId xmlns:a16="http://schemas.microsoft.com/office/drawing/2014/main" id="{D2EAA295-98F9-57CE-621A-A0C7D335E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260" y="0"/>
            <a:ext cx="3884414" cy="6858000"/>
          </a:xfrm>
          <a:prstGeom prst="rect">
            <a:avLst/>
          </a:prstGeom>
        </p:spPr>
      </p:pic>
    </p:spTree>
    <p:extLst>
      <p:ext uri="{BB962C8B-B14F-4D97-AF65-F5344CB8AC3E}">
        <p14:creationId xmlns:p14="http://schemas.microsoft.com/office/powerpoint/2010/main" val="39292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A3624B9-D6B7-4F56-23DB-F030A074B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406" y="1678455"/>
            <a:ext cx="9521127" cy="5179545"/>
          </a:xfrm>
          <a:prstGeom prst="rect">
            <a:avLst/>
          </a:prstGeom>
        </p:spPr>
      </p:pic>
    </p:spTree>
    <p:extLst>
      <p:ext uri="{BB962C8B-B14F-4D97-AF65-F5344CB8AC3E}">
        <p14:creationId xmlns:p14="http://schemas.microsoft.com/office/powerpoint/2010/main" val="39088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Comparing Models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BB6F387-0559-3D03-7D19-C655531F2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869" y="0"/>
            <a:ext cx="7158131" cy="6858000"/>
          </a:xfrm>
          <a:prstGeom prst="rect">
            <a:avLst/>
          </a:prstGeom>
        </p:spPr>
      </p:pic>
    </p:spTree>
    <p:extLst>
      <p:ext uri="{BB962C8B-B14F-4D97-AF65-F5344CB8AC3E}">
        <p14:creationId xmlns:p14="http://schemas.microsoft.com/office/powerpoint/2010/main" val="330627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Improving Results </a:t>
            </a:r>
          </a:p>
        </p:txBody>
      </p:sp>
      <p:pic>
        <p:nvPicPr>
          <p:cNvPr id="4" name="Picture 3" descr="A diagram of a model&#10;&#10;Description automatically generated with medium confidence">
            <a:extLst>
              <a:ext uri="{FF2B5EF4-FFF2-40B4-BE49-F238E27FC236}">
                <a16:creationId xmlns:a16="http://schemas.microsoft.com/office/drawing/2014/main" id="{D88D7BC4-618E-3755-31A0-184B52D29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107" y="1211299"/>
            <a:ext cx="9714539" cy="4940300"/>
          </a:xfrm>
          <a:prstGeom prst="rect">
            <a:avLst/>
          </a:prstGeom>
        </p:spPr>
      </p:pic>
      <p:sp>
        <p:nvSpPr>
          <p:cNvPr id="6" name="TextBox 5">
            <a:extLst>
              <a:ext uri="{FF2B5EF4-FFF2-40B4-BE49-F238E27FC236}">
                <a16:creationId xmlns:a16="http://schemas.microsoft.com/office/drawing/2014/main" id="{EDE345C2-61C4-29A8-546D-F725869089AE}"/>
              </a:ext>
            </a:extLst>
          </p:cNvPr>
          <p:cNvSpPr txBox="1"/>
          <p:nvPr/>
        </p:nvSpPr>
        <p:spPr>
          <a:xfrm>
            <a:off x="720584" y="6444513"/>
            <a:ext cx="7187737" cy="307777"/>
          </a:xfrm>
          <a:prstGeom prst="rect">
            <a:avLst/>
          </a:prstGeom>
          <a:noFill/>
        </p:spPr>
        <p:txBody>
          <a:bodyPr wrap="none" lIns="0" tIns="0" rIns="0" bIns="0" rtlCol="0">
            <a:spAutoFit/>
          </a:bodyPr>
          <a:lstStyle/>
          <a:p>
            <a:pPr algn="l"/>
            <a:r>
              <a:rPr lang="en-GB" sz="2000" b="0" i="0" dirty="0" err="1">
                <a:solidFill>
                  <a:srgbClr val="C9D1D9"/>
                </a:solidFill>
                <a:effectLst/>
                <a:latin typeface="-apple-system"/>
              </a:rPr>
              <a:t>Img</a:t>
            </a:r>
            <a:r>
              <a:rPr lang="en-GB" sz="2000" b="0" i="0" dirty="0">
                <a:solidFill>
                  <a:srgbClr val="C9D1D9"/>
                </a:solidFill>
                <a:effectLst/>
                <a:latin typeface="-apple-system"/>
              </a:rPr>
              <a:t> source: </a:t>
            </a:r>
            <a:r>
              <a:rPr lang="en-GB" sz="2000" b="0" i="0" u="sng" dirty="0">
                <a:effectLst/>
                <a:latin typeface="-apple-system"/>
                <a:hlinkClick r:id="rId7"/>
              </a:rPr>
              <a:t>Four Ways that Enterprises Deploy LLMs | Fiddler AI Blog</a:t>
            </a:r>
            <a:endParaRPr lang="en-SE" sz="2000" dirty="0" err="1"/>
          </a:p>
        </p:txBody>
      </p:sp>
    </p:spTree>
    <p:extLst>
      <p:ext uri="{BB962C8B-B14F-4D97-AF65-F5344CB8AC3E}">
        <p14:creationId xmlns:p14="http://schemas.microsoft.com/office/powerpoint/2010/main" val="249498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s face on a purple background&#10;&#10;Description automatically generated">
            <a:extLst>
              <a:ext uri="{FF2B5EF4-FFF2-40B4-BE49-F238E27FC236}">
                <a16:creationId xmlns:a16="http://schemas.microsoft.com/office/drawing/2014/main" id="{0A49B558-E70B-82B2-5EFF-8C9F98E7C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6" y="564445"/>
            <a:ext cx="5508978" cy="3098800"/>
          </a:xfrm>
          <a:prstGeom prst="rect">
            <a:avLst/>
          </a:prstGeom>
        </p:spPr>
      </p:pic>
      <p:pic>
        <p:nvPicPr>
          <p:cNvPr id="7" name="Picture 6" descr="A person and person's face on a black background&#10;&#10;Description automatically generated">
            <a:extLst>
              <a:ext uri="{FF2B5EF4-FFF2-40B4-BE49-F238E27FC236}">
                <a16:creationId xmlns:a16="http://schemas.microsoft.com/office/drawing/2014/main" id="{EB0F7471-3F70-D2CB-312B-575372714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044" y="3330223"/>
            <a:ext cx="5508978" cy="3098800"/>
          </a:xfrm>
          <a:prstGeom prst="rect">
            <a:avLst/>
          </a:prstGeom>
        </p:spPr>
      </p:pic>
    </p:spTree>
    <p:extLst>
      <p:ext uri="{BB962C8B-B14F-4D97-AF65-F5344CB8AC3E}">
        <p14:creationId xmlns:p14="http://schemas.microsoft.com/office/powerpoint/2010/main" val="630872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Tools Available to Build with Generative AI</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534897" y="4652610"/>
            <a:ext cx="9144000" cy="677862"/>
          </a:xfrm>
          <a:prstGeom prst="rect">
            <a:avLst/>
          </a:prstGeom>
        </p:spPr>
        <p:txBody>
          <a:bodyPr/>
          <a:lstStyle/>
          <a:p>
            <a:pPr marL="0" indent="0">
              <a:buNone/>
            </a:pPr>
            <a:r>
              <a:rPr lang="en-US" dirty="0">
                <a:solidFill>
                  <a:schemeClr val="bg2"/>
                </a:solidFill>
              </a:rPr>
              <a:t>What is out there and when to use it</a:t>
            </a:r>
          </a:p>
        </p:txBody>
      </p:sp>
    </p:spTree>
    <p:extLst>
      <p:ext uri="{BB962C8B-B14F-4D97-AF65-F5344CB8AC3E}">
        <p14:creationId xmlns:p14="http://schemas.microsoft.com/office/powerpoint/2010/main" val="16319823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D026DF-5D1F-4DD6-32A5-B98ABA14F6CA}"/>
              </a:ext>
            </a:extLst>
          </p:cNvPr>
          <p:cNvSpPr>
            <a:spLocks noGrp="1"/>
          </p:cNvSpPr>
          <p:nvPr>
            <p:ph type="title" idx="4294967295"/>
          </p:nvPr>
        </p:nvSpPr>
        <p:spPr>
          <a:xfrm>
            <a:off x="157851" y="2744253"/>
            <a:ext cx="907081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Generative AI Bootcamp </a:t>
            </a:r>
          </a:p>
        </p:txBody>
      </p:sp>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157851" y="4178293"/>
            <a:ext cx="6635456" cy="710063"/>
          </a:xfrm>
        </p:spPr>
        <p:txBody>
          <a:bodyPr/>
          <a:lstStyle/>
          <a:p>
            <a:r>
              <a:rPr lang="en-US" dirty="0"/>
              <a:t>Leveling Up Your Generative AI in 3 hours or Less! </a:t>
            </a:r>
          </a:p>
        </p:txBody>
      </p:sp>
    </p:spTree>
    <p:extLst>
      <p:ext uri="{BB962C8B-B14F-4D97-AF65-F5344CB8AC3E}">
        <p14:creationId xmlns:p14="http://schemas.microsoft.com/office/powerpoint/2010/main" val="1669602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2305D-4FFE-4D6C-9DE3-240D41E9CCAF}"/>
              </a:ext>
            </a:extLst>
          </p:cNvPr>
          <p:cNvSpPr>
            <a:spLocks noGrp="1"/>
          </p:cNvSpPr>
          <p:nvPr>
            <p:ph type="title" idx="4294967295"/>
          </p:nvPr>
        </p:nvSpPr>
        <p:spPr>
          <a:xfrm>
            <a:off x="587375" y="546098"/>
            <a:ext cx="11017250" cy="1108075"/>
          </a:xfrm>
          <a:prstGeom prst="rect">
            <a:avLst/>
          </a:prstGeom>
        </p:spPr>
        <p:txBody>
          <a:bodyPr/>
          <a:lstStyle/>
          <a:p>
            <a:pPr algn="ctr"/>
            <a:r>
              <a:rPr lang="en-US" sz="4000" dirty="0">
                <a:gradFill flip="none" rotWithShape="1">
                  <a:gsLst>
                    <a:gs pos="0">
                      <a:schemeClr val="accent1"/>
                    </a:gs>
                    <a:gs pos="100000">
                      <a:schemeClr val="accent4"/>
                    </a:gs>
                  </a:gsLst>
                  <a:lin ang="0" scaled="1"/>
                  <a:tileRect/>
                </a:gradFill>
              </a:rPr>
              <a:t>Generative AI Applications </a:t>
            </a:r>
            <a:br>
              <a:rPr lang="en-US" dirty="0">
                <a:gradFill flip="none" rotWithShape="1">
                  <a:gsLst>
                    <a:gs pos="0">
                      <a:schemeClr val="accent1"/>
                    </a:gs>
                    <a:gs pos="100000">
                      <a:schemeClr val="accent2"/>
                    </a:gs>
                  </a:gsLst>
                  <a:lin ang="2700000" scaled="1"/>
                  <a:tileRect/>
                </a:gradFill>
              </a:rPr>
            </a:br>
            <a:r>
              <a:rPr lang="en-US" dirty="0">
                <a:solidFill>
                  <a:schemeClr val="bg2"/>
                </a:solidFill>
              </a:rPr>
              <a:t>Common Use Cases </a:t>
            </a:r>
          </a:p>
        </p:txBody>
      </p:sp>
      <p:sp>
        <p:nvSpPr>
          <p:cNvPr id="16" name="TextBox 15">
            <a:extLst>
              <a:ext uri="{FF2B5EF4-FFF2-40B4-BE49-F238E27FC236}">
                <a16:creationId xmlns:a16="http://schemas.microsoft.com/office/drawing/2014/main" id="{57E6158B-1515-C4BA-DEEF-64A7B1A1AA96}"/>
              </a:ext>
            </a:extLst>
          </p:cNvPr>
          <p:cNvSpPr txBox="1"/>
          <p:nvPr/>
        </p:nvSpPr>
        <p:spPr>
          <a:xfrm>
            <a:off x="2266589" y="4389528"/>
            <a:ext cx="2286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Text </a:t>
            </a:r>
          </a:p>
        </p:txBody>
      </p:sp>
      <p:sp>
        <p:nvSpPr>
          <p:cNvPr id="18" name="TextBox 17">
            <a:extLst>
              <a:ext uri="{FF2B5EF4-FFF2-40B4-BE49-F238E27FC236}">
                <a16:creationId xmlns:a16="http://schemas.microsoft.com/office/drawing/2014/main" id="{08C31B81-5C1F-AB23-8D9F-055BC74D8D1D}"/>
              </a:ext>
            </a:extLst>
          </p:cNvPr>
          <p:cNvSpPr txBox="1"/>
          <p:nvPr/>
        </p:nvSpPr>
        <p:spPr>
          <a:xfrm>
            <a:off x="7507807" y="4433156"/>
            <a:ext cx="2286000"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Image</a:t>
            </a:r>
          </a:p>
        </p:txBody>
      </p:sp>
      <p:pic>
        <p:nvPicPr>
          <p:cNvPr id="3" name="Graphic 2" descr="Images with solid fill">
            <a:extLst>
              <a:ext uri="{FF2B5EF4-FFF2-40B4-BE49-F238E27FC236}">
                <a16:creationId xmlns:a16="http://schemas.microsoft.com/office/drawing/2014/main" id="{67E477CE-97B9-2F02-0211-C8CCFE05C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474" y="2628230"/>
            <a:ext cx="1378667" cy="1378667"/>
          </a:xfrm>
          <a:prstGeom prst="rect">
            <a:avLst/>
          </a:prstGeom>
          <a:effectLst>
            <a:outerShdw blurRad="76200" dist="12700" dir="2700000" sy="-23000" kx="-800400" algn="bl" rotWithShape="0">
              <a:prstClr val="black">
                <a:alpha val="20000"/>
              </a:prstClr>
            </a:outerShdw>
          </a:effectLst>
        </p:spPr>
      </p:pic>
      <p:pic>
        <p:nvPicPr>
          <p:cNvPr id="11" name="Graphic 10" descr="Chat bubble with solid fill">
            <a:extLst>
              <a:ext uri="{FF2B5EF4-FFF2-40B4-BE49-F238E27FC236}">
                <a16:creationId xmlns:a16="http://schemas.microsoft.com/office/drawing/2014/main" id="{3B4946DE-EEC6-662B-4F33-04E2A6B93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0256" y="2641478"/>
            <a:ext cx="1378667" cy="1378667"/>
          </a:xfrm>
          <a:prstGeom prst="rect">
            <a:avLst/>
          </a:prstGeom>
          <a:effectLst>
            <a:outerShdw blurRad="76200" dist="12700" dir="2700000" sy="-23000" kx="-800400" algn="bl" rotWithShape="0">
              <a:prstClr val="black">
                <a:alpha val="20000"/>
              </a:prstClr>
            </a:outerShdw>
          </a:effectLst>
        </p:spPr>
      </p:pic>
      <p:sp>
        <p:nvSpPr>
          <p:cNvPr id="12" name="Oval 11" descr="Text">
            <a:extLst>
              <a:ext uri="{FF2B5EF4-FFF2-40B4-BE49-F238E27FC236}">
                <a16:creationId xmlns:a16="http://schemas.microsoft.com/office/drawing/2014/main" id="{6189FCB5-9323-2923-4ABC-C942394DE002}"/>
              </a:ext>
              <a:ext uri="{C183D7F6-B498-43B3-948B-1728B52AA6E4}">
                <adec:decorative xmlns:adec="http://schemas.microsoft.com/office/drawing/2017/decorative" val="0"/>
              </a:ext>
            </a:extLst>
          </p:cNvPr>
          <p:cNvSpPr/>
          <p:nvPr/>
        </p:nvSpPr>
        <p:spPr bwMode="auto">
          <a:xfrm>
            <a:off x="2489682" y="2335082"/>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Oval 12" descr="Image">
            <a:extLst>
              <a:ext uri="{FF2B5EF4-FFF2-40B4-BE49-F238E27FC236}">
                <a16:creationId xmlns:a16="http://schemas.microsoft.com/office/drawing/2014/main" id="{754C3371-6A0E-C5DA-AE9A-6A05E67878EE}"/>
              </a:ext>
            </a:extLst>
          </p:cNvPr>
          <p:cNvSpPr/>
          <p:nvPr/>
        </p:nvSpPr>
        <p:spPr bwMode="auto">
          <a:xfrm>
            <a:off x="7730900" y="2397184"/>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 name="Graphic 88" descr="Magnifying glass with solid fill">
            <a:extLst>
              <a:ext uri="{FF2B5EF4-FFF2-40B4-BE49-F238E27FC236}">
                <a16:creationId xmlns:a16="http://schemas.microsoft.com/office/drawing/2014/main" id="{2F455211-FDE5-E3D4-4A2E-0FB633B956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8059" y="2628230"/>
            <a:ext cx="1276624" cy="1276624"/>
          </a:xfrm>
          <a:prstGeom prst="rect">
            <a:avLst/>
          </a:prstGeom>
          <a:effectLst>
            <a:outerShdw blurRad="76200" dist="12700" dir="2700000" sy="-23000" kx="-800400" algn="bl" rotWithShape="0">
              <a:prstClr val="black">
                <a:alpha val="20000"/>
              </a:prstClr>
            </a:outerShdw>
          </a:effectLst>
        </p:spPr>
      </p:pic>
      <p:sp>
        <p:nvSpPr>
          <p:cNvPr id="8" name="Oval 7" descr="Text">
            <a:extLst>
              <a:ext uri="{FF2B5EF4-FFF2-40B4-BE49-F238E27FC236}">
                <a16:creationId xmlns:a16="http://schemas.microsoft.com/office/drawing/2014/main" id="{C5D2341C-22FF-6813-902E-7A8AB96CE020}"/>
              </a:ext>
              <a:ext uri="{C183D7F6-B498-43B3-948B-1728B52AA6E4}">
                <adec:decorative xmlns:adec="http://schemas.microsoft.com/office/drawing/2017/decorative" val="0"/>
              </a:ext>
            </a:extLst>
          </p:cNvPr>
          <p:cNvSpPr/>
          <p:nvPr/>
        </p:nvSpPr>
        <p:spPr bwMode="auto">
          <a:xfrm>
            <a:off x="5086462" y="2343539"/>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24AC8F92-48D6-2B48-300D-70EA64AF2C0B}"/>
              </a:ext>
            </a:extLst>
          </p:cNvPr>
          <p:cNvSpPr txBox="1"/>
          <p:nvPr/>
        </p:nvSpPr>
        <p:spPr>
          <a:xfrm>
            <a:off x="2611237" y="4388651"/>
            <a:ext cx="679026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Search</a:t>
            </a:r>
          </a:p>
        </p:txBody>
      </p:sp>
    </p:spTree>
    <p:extLst>
      <p:ext uri="{BB962C8B-B14F-4D97-AF65-F5344CB8AC3E}">
        <p14:creationId xmlns:p14="http://schemas.microsoft.com/office/powerpoint/2010/main" val="265317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Text Applications </a:t>
            </a:r>
          </a:p>
        </p:txBody>
      </p:sp>
    </p:spTree>
    <p:extLst>
      <p:ext uri="{BB962C8B-B14F-4D97-AF65-F5344CB8AC3E}">
        <p14:creationId xmlns:p14="http://schemas.microsoft.com/office/powerpoint/2010/main" val="19554467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CA" sz="3600" b="0" i="0" u="none" strike="noStrike" kern="1200" cap="none" spc="-50" normalizeH="0" baseline="0" noProof="0" dirty="0">
                <a:ln w="3175">
                  <a:noFill/>
                </a:ln>
                <a:solidFill>
                  <a:srgbClr val="000000"/>
                </a:solidFill>
                <a:effectLst/>
                <a:uLnTx/>
                <a:uFillTx/>
                <a:latin typeface="Segoe UI Semibold"/>
                <a:ea typeface="+mn-ea"/>
                <a:cs typeface="+mn-cs"/>
              </a:rPr>
              <a:t>LLMs sees prompt as a sequence of tokens..</a:t>
            </a:r>
            <a:endPar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13" name="Picture 12" descr="A screenshot of a text box&#10;&#10;Description automatically generated">
            <a:extLst>
              <a:ext uri="{FF2B5EF4-FFF2-40B4-BE49-F238E27FC236}">
                <a16:creationId xmlns:a16="http://schemas.microsoft.com/office/drawing/2014/main" id="{06C16408-3CDC-3863-6B0D-F7A7B808E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245" y="1153662"/>
            <a:ext cx="6777755" cy="5730928"/>
          </a:xfrm>
          <a:prstGeom prst="rect">
            <a:avLst/>
          </a:prstGeom>
        </p:spPr>
      </p:pic>
    </p:spTree>
    <p:extLst>
      <p:ext uri="{BB962C8B-B14F-4D97-AF65-F5344CB8AC3E}">
        <p14:creationId xmlns:p14="http://schemas.microsoft.com/office/powerpoint/2010/main" val="26679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CA" sz="3600" b="0" i="0" u="none" strike="noStrike" kern="1200" cap="none" spc="-50" normalizeH="0" baseline="0" noProof="0" dirty="0">
                <a:ln w="3175">
                  <a:noFill/>
                </a:ln>
                <a:solidFill>
                  <a:srgbClr val="000000"/>
                </a:solidFill>
                <a:effectLst/>
                <a:uLnTx/>
                <a:uFillTx/>
                <a:latin typeface="Segoe UI Semibold"/>
                <a:ea typeface="+mn-ea"/>
                <a:cs typeface="+mn-cs"/>
              </a:rPr>
              <a:t>LLMs sees prompt as a sequence of tokens..</a:t>
            </a:r>
            <a:endPar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5" name="Picture 4" descr="A screenshot of a computer&#10;&#10;Description automatically generated">
            <a:extLst>
              <a:ext uri="{FF2B5EF4-FFF2-40B4-BE49-F238E27FC236}">
                <a16:creationId xmlns:a16="http://schemas.microsoft.com/office/drawing/2014/main" id="{DEFCB161-F6D6-715C-1656-2FBE9FC08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461" y="0"/>
            <a:ext cx="4981074" cy="6858000"/>
          </a:xfrm>
          <a:prstGeom prst="rect">
            <a:avLst/>
          </a:prstGeom>
        </p:spPr>
      </p:pic>
      <p:sp>
        <p:nvSpPr>
          <p:cNvPr id="7" name="TextBox 6">
            <a:extLst>
              <a:ext uri="{FF2B5EF4-FFF2-40B4-BE49-F238E27FC236}">
                <a16:creationId xmlns:a16="http://schemas.microsoft.com/office/drawing/2014/main" id="{6D2AB990-CF97-4C27-0A60-47B87A1A84EB}"/>
              </a:ext>
            </a:extLst>
          </p:cNvPr>
          <p:cNvSpPr txBox="1"/>
          <p:nvPr/>
        </p:nvSpPr>
        <p:spPr>
          <a:xfrm>
            <a:off x="290690" y="4301148"/>
            <a:ext cx="6790266"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platform.openai.com</a:t>
            </a:r>
            <a:r>
              <a:rPr lang="en-US" sz="2800" dirty="0">
                <a:solidFill>
                  <a:schemeClr val="accent1"/>
                </a:solidFill>
              </a:rPr>
              <a:t>/tokenizer</a:t>
            </a:r>
          </a:p>
        </p:txBody>
      </p:sp>
    </p:spTree>
    <p:extLst>
      <p:ext uri="{BB962C8B-B14F-4D97-AF65-F5344CB8AC3E}">
        <p14:creationId xmlns:p14="http://schemas.microsoft.com/office/powerpoint/2010/main" val="20505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Base LLMs will predict the next token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sp>
        <p:nvSpPr>
          <p:cNvPr id="7" name="TextBox 6">
            <a:extLst>
              <a:ext uri="{FF2B5EF4-FFF2-40B4-BE49-F238E27FC236}">
                <a16:creationId xmlns:a16="http://schemas.microsoft.com/office/drawing/2014/main" id="{6D2AB990-CF97-4C27-0A60-47B87A1A84EB}"/>
              </a:ext>
            </a:extLst>
          </p:cNvPr>
          <p:cNvSpPr txBox="1"/>
          <p:nvPr/>
        </p:nvSpPr>
        <p:spPr>
          <a:xfrm>
            <a:off x="0" y="4301148"/>
            <a:ext cx="8627532"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ai.azure.com</a:t>
            </a:r>
            <a:r>
              <a:rPr lang="en-US" sz="2800" dirty="0">
                <a:solidFill>
                  <a:schemeClr val="accent1"/>
                </a:solidFill>
              </a:rPr>
              <a:t>/playground/gpt-35-turbo</a:t>
            </a:r>
          </a:p>
        </p:txBody>
      </p:sp>
      <p:pic>
        <p:nvPicPr>
          <p:cNvPr id="6" name="Picture 5" descr="A screenshot of a cell phone&#10;&#10;Description automatically generated">
            <a:extLst>
              <a:ext uri="{FF2B5EF4-FFF2-40B4-BE49-F238E27FC236}">
                <a16:creationId xmlns:a16="http://schemas.microsoft.com/office/drawing/2014/main" id="{3D8CADDC-CCC5-08EA-75E9-883D48A1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377" y="0"/>
            <a:ext cx="2856089" cy="6904033"/>
          </a:xfrm>
          <a:prstGeom prst="rect">
            <a:avLst/>
          </a:prstGeom>
        </p:spPr>
      </p:pic>
    </p:spTree>
    <p:extLst>
      <p:ext uri="{BB962C8B-B14F-4D97-AF65-F5344CB8AC3E}">
        <p14:creationId xmlns:p14="http://schemas.microsoft.com/office/powerpoint/2010/main" val="31349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670737"/>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Instruction-tuned LLM extends base behavior for task</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sp>
        <p:nvSpPr>
          <p:cNvPr id="7" name="TextBox 6">
            <a:extLst>
              <a:ext uri="{FF2B5EF4-FFF2-40B4-BE49-F238E27FC236}">
                <a16:creationId xmlns:a16="http://schemas.microsoft.com/office/drawing/2014/main" id="{6D2AB990-CF97-4C27-0A60-47B87A1A84EB}"/>
              </a:ext>
            </a:extLst>
          </p:cNvPr>
          <p:cNvSpPr txBox="1"/>
          <p:nvPr/>
        </p:nvSpPr>
        <p:spPr>
          <a:xfrm>
            <a:off x="0" y="4301148"/>
            <a:ext cx="8627532"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ai.azure.com</a:t>
            </a:r>
            <a:r>
              <a:rPr lang="en-US" sz="2800" dirty="0">
                <a:solidFill>
                  <a:schemeClr val="accent1"/>
                </a:solidFill>
              </a:rPr>
              <a:t>/playground/gpt-35-turbo</a:t>
            </a:r>
          </a:p>
        </p:txBody>
      </p:sp>
      <p:pic>
        <p:nvPicPr>
          <p:cNvPr id="9" name="Picture 8" descr="A close-up of a white background&#10;&#10;Description automatically generated">
            <a:extLst>
              <a:ext uri="{FF2B5EF4-FFF2-40B4-BE49-F238E27FC236}">
                <a16:creationId xmlns:a16="http://schemas.microsoft.com/office/drawing/2014/main" id="{FB2A4475-61D0-31B1-3C3D-34919AE02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005" y="2364392"/>
            <a:ext cx="4483100" cy="1130300"/>
          </a:xfrm>
          <a:prstGeom prst="rect">
            <a:avLst/>
          </a:prstGeom>
        </p:spPr>
      </p:pic>
    </p:spTree>
    <p:extLst>
      <p:ext uri="{BB962C8B-B14F-4D97-AF65-F5344CB8AC3E}">
        <p14:creationId xmlns:p14="http://schemas.microsoft.com/office/powerpoint/2010/main" val="9940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System Message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5" name="Picture 4" descr="A screenshot of a chat setup&#10;&#10;Description automatically generated">
            <a:extLst>
              <a:ext uri="{FF2B5EF4-FFF2-40B4-BE49-F238E27FC236}">
                <a16:creationId xmlns:a16="http://schemas.microsoft.com/office/drawing/2014/main" id="{01372B95-9D74-4E00-2E76-A9CC76F10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44" y="1472846"/>
            <a:ext cx="7220202" cy="5382332"/>
          </a:xfrm>
          <a:prstGeom prst="rect">
            <a:avLst/>
          </a:prstGeom>
        </p:spPr>
      </p:pic>
      <p:sp>
        <p:nvSpPr>
          <p:cNvPr id="7" name="TextBox 6">
            <a:extLst>
              <a:ext uri="{FF2B5EF4-FFF2-40B4-BE49-F238E27FC236}">
                <a16:creationId xmlns:a16="http://schemas.microsoft.com/office/drawing/2014/main" id="{8DE42211-9B80-E41B-DF52-ADFE6F8C674F}"/>
              </a:ext>
            </a:extLst>
          </p:cNvPr>
          <p:cNvSpPr txBox="1"/>
          <p:nvPr/>
        </p:nvSpPr>
        <p:spPr>
          <a:xfrm>
            <a:off x="102154" y="2979284"/>
            <a:ext cx="6790266" cy="3416320"/>
          </a:xfrm>
          <a:prstGeom prst="rect">
            <a:avLst/>
          </a:prstGeom>
          <a:noFill/>
        </p:spPr>
        <p:txBody>
          <a:bodyPr wrap="square">
            <a:spAutoFit/>
          </a:bodyPr>
          <a:lstStyle/>
          <a:p>
            <a:pPr marL="0" indent="0">
              <a:buNone/>
            </a:pPr>
            <a:endParaRPr lang="en-US" sz="1800" dirty="0">
              <a:solidFill>
                <a:schemeClr val="accent1"/>
              </a:solidFill>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Define the model’s profile, capabilities, </a:t>
            </a:r>
          </a:p>
          <a:p>
            <a:pPr algn="l"/>
            <a:r>
              <a:rPr lang="en-GB" b="0" i="0" dirty="0">
                <a:solidFill>
                  <a:schemeClr val="accent1"/>
                </a:solidFill>
                <a:effectLst/>
                <a:latin typeface="Segoe UI" panose="020B0502040204020203" pitchFamily="34" charset="0"/>
              </a:rPr>
              <a:t>and limitations for your scenario</a:t>
            </a:r>
          </a:p>
          <a:p>
            <a:pPr algn="l"/>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Define the model’s output format</a:t>
            </a:r>
          </a:p>
          <a:p>
            <a:pPr algn="l">
              <a:buFont typeface="Arial" panose="020B0604020202020204" pitchFamily="34" charset="0"/>
              <a:buChar char="•"/>
            </a:pPr>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Provide example(s) to demonstrate the </a:t>
            </a:r>
          </a:p>
          <a:p>
            <a:pPr algn="l"/>
            <a:r>
              <a:rPr lang="en-GB" dirty="0">
                <a:solidFill>
                  <a:schemeClr val="accent1"/>
                </a:solidFill>
                <a:latin typeface="Segoe UI" panose="020B0502040204020203" pitchFamily="34" charset="0"/>
              </a:rPr>
              <a:t>i</a:t>
            </a:r>
            <a:r>
              <a:rPr lang="en-GB" b="0" i="0" dirty="0">
                <a:solidFill>
                  <a:schemeClr val="accent1"/>
                </a:solidFill>
                <a:effectLst/>
                <a:latin typeface="Segoe UI" panose="020B0502040204020203" pitchFamily="34" charset="0"/>
              </a:rPr>
              <a:t>ntended </a:t>
            </a:r>
            <a:r>
              <a:rPr lang="en-GB" b="0" i="0" dirty="0" err="1">
                <a:solidFill>
                  <a:schemeClr val="accent1"/>
                </a:solidFill>
                <a:effectLst/>
                <a:latin typeface="Segoe UI" panose="020B0502040204020203" pitchFamily="34" charset="0"/>
              </a:rPr>
              <a:t>behavior</a:t>
            </a:r>
            <a:r>
              <a:rPr lang="en-GB" b="0" i="0" dirty="0">
                <a:solidFill>
                  <a:schemeClr val="accent1"/>
                </a:solidFill>
                <a:effectLst/>
                <a:latin typeface="Segoe UI" panose="020B0502040204020203" pitchFamily="34" charset="0"/>
              </a:rPr>
              <a:t> of the model</a:t>
            </a:r>
          </a:p>
          <a:p>
            <a:pPr algn="l"/>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Provide additional </a:t>
            </a:r>
            <a:r>
              <a:rPr lang="en-GB" b="0" i="0" dirty="0" err="1">
                <a:solidFill>
                  <a:schemeClr val="accent1"/>
                </a:solidFill>
                <a:effectLst/>
                <a:latin typeface="Segoe UI" panose="020B0502040204020203" pitchFamily="34" charset="0"/>
              </a:rPr>
              <a:t>behavioral</a:t>
            </a:r>
            <a:r>
              <a:rPr lang="en-GB" b="0" i="0" dirty="0">
                <a:solidFill>
                  <a:schemeClr val="accent1"/>
                </a:solidFill>
                <a:effectLst/>
                <a:latin typeface="Segoe UI" panose="020B0502040204020203" pitchFamily="34" charset="0"/>
              </a:rPr>
              <a:t> guardrails</a:t>
            </a:r>
          </a:p>
          <a:p>
            <a:pPr marL="0" indent="0">
              <a:buNone/>
            </a:pPr>
            <a:endParaRPr lang="en-US" sz="1800" dirty="0">
              <a:solidFill>
                <a:schemeClr val="accent1"/>
              </a:solidFill>
            </a:endParaRPr>
          </a:p>
          <a:p>
            <a:pPr marL="0" indent="0">
              <a:buNone/>
            </a:pPr>
            <a:endParaRPr lang="en-US" sz="1800" dirty="0">
              <a:solidFill>
                <a:schemeClr val="accent1"/>
              </a:solidFill>
            </a:endParaRPr>
          </a:p>
        </p:txBody>
      </p:sp>
    </p:spTree>
    <p:extLst>
      <p:ext uri="{BB962C8B-B14F-4D97-AF65-F5344CB8AC3E}">
        <p14:creationId xmlns:p14="http://schemas.microsoft.com/office/powerpoint/2010/main" val="259402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40882" y="-144029"/>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313290" y="980445"/>
            <a:ext cx="8383865" cy="369332"/>
          </a:xfrm>
          <a:prstGeom prst="rect">
            <a:avLst/>
          </a:prstGeom>
          <a:noFill/>
        </p:spPr>
        <p:txBody>
          <a:bodyPr wrap="square">
            <a:spAutoFit/>
          </a:bodyPr>
          <a:lstStyle/>
          <a:p>
            <a:pPr marL="0" indent="0">
              <a:buNone/>
            </a:pPr>
            <a:r>
              <a:rPr lang="en-US" dirty="0">
                <a:solidFill>
                  <a:schemeClr val="accent1"/>
                </a:solidFill>
              </a:rPr>
              <a:t>Building in Responsible AI with </a:t>
            </a:r>
            <a:r>
              <a:rPr lang="en-US" dirty="0" err="1">
                <a:solidFill>
                  <a:schemeClr val="accent1"/>
                </a:solidFill>
              </a:rPr>
              <a:t>Metaprompting</a:t>
            </a:r>
            <a:r>
              <a:rPr lang="en-US" dirty="0">
                <a:solidFill>
                  <a:schemeClr val="accent1"/>
                </a:solidFill>
              </a:rPr>
              <a:t> / System Message</a:t>
            </a:r>
          </a:p>
        </p:txBody>
      </p:sp>
      <p:pic>
        <p:nvPicPr>
          <p:cNvPr id="6" name="Picture 5" descr="A screenshot of a chatbot&#10;&#10;Description automatically generated">
            <a:extLst>
              <a:ext uri="{FF2B5EF4-FFF2-40B4-BE49-F238E27FC236}">
                <a16:creationId xmlns:a16="http://schemas.microsoft.com/office/drawing/2014/main" id="{9A1A0424-87A4-124A-0D5B-5D06193B0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377" y="1440088"/>
            <a:ext cx="9855199" cy="5508223"/>
          </a:xfrm>
          <a:prstGeom prst="rect">
            <a:avLst/>
          </a:prstGeom>
        </p:spPr>
      </p:pic>
    </p:spTree>
    <p:extLst>
      <p:ext uri="{BB962C8B-B14F-4D97-AF65-F5344CB8AC3E}">
        <p14:creationId xmlns:p14="http://schemas.microsoft.com/office/powerpoint/2010/main" val="6102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Adding a Data Source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Chat With Your Data </a:t>
            </a:r>
          </a:p>
        </p:txBody>
      </p:sp>
      <p:pic>
        <p:nvPicPr>
          <p:cNvPr id="6" name="Picture 5" descr="A screenshot of a computer&#10;&#10;Description automatically generated">
            <a:extLst>
              <a:ext uri="{FF2B5EF4-FFF2-40B4-BE49-F238E27FC236}">
                <a16:creationId xmlns:a16="http://schemas.microsoft.com/office/drawing/2014/main" id="{AAE81F75-5728-69F4-590D-22956AB0D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936929"/>
            <a:ext cx="7772400" cy="3921071"/>
          </a:xfrm>
          <a:prstGeom prst="rect">
            <a:avLst/>
          </a:prstGeom>
        </p:spPr>
      </p:pic>
    </p:spTree>
    <p:extLst>
      <p:ext uri="{BB962C8B-B14F-4D97-AF65-F5344CB8AC3E}">
        <p14:creationId xmlns:p14="http://schemas.microsoft.com/office/powerpoint/2010/main" val="4797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Providing Examples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pic>
        <p:nvPicPr>
          <p:cNvPr id="5" name="Picture 4" descr="A screenshot of a computer&#10;&#10;Description automatically generated">
            <a:extLst>
              <a:ext uri="{FF2B5EF4-FFF2-40B4-BE49-F238E27FC236}">
                <a16:creationId xmlns:a16="http://schemas.microsoft.com/office/drawing/2014/main" id="{625ECE73-9869-835D-1E20-8275B7D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361" y="584200"/>
            <a:ext cx="4991100" cy="6273800"/>
          </a:xfrm>
          <a:prstGeom prst="rect">
            <a:avLst/>
          </a:prstGeom>
        </p:spPr>
      </p:pic>
      <p:sp>
        <p:nvSpPr>
          <p:cNvPr id="8" name="TextBox 7">
            <a:extLst>
              <a:ext uri="{FF2B5EF4-FFF2-40B4-BE49-F238E27FC236}">
                <a16:creationId xmlns:a16="http://schemas.microsoft.com/office/drawing/2014/main" id="{471869F6-BBD9-C9C6-E163-58116348E9BC}"/>
              </a:ext>
            </a:extLst>
          </p:cNvPr>
          <p:cNvSpPr txBox="1"/>
          <p:nvPr/>
        </p:nvSpPr>
        <p:spPr>
          <a:xfrm>
            <a:off x="956734" y="3007219"/>
            <a:ext cx="6790266" cy="3108543"/>
          </a:xfrm>
          <a:prstGeom prst="rect">
            <a:avLst/>
          </a:prstGeom>
          <a:noFill/>
        </p:spPr>
        <p:txBody>
          <a:bodyPr wrap="square">
            <a:spAutoFit/>
          </a:bodyPr>
          <a:lstStyle/>
          <a:p>
            <a:r>
              <a:rPr lang="en-GB" sz="2800" b="0" i="0" dirty="0">
                <a:solidFill>
                  <a:schemeClr val="accent1"/>
                </a:solidFill>
                <a:effectLst/>
                <a:latin typeface="Segoe UI" panose="020B0502040204020203" pitchFamily="34" charset="0"/>
              </a:rPr>
              <a:t>- Zero Shot Prompting</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Few-Shot Prompting </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Chain of Thought </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Tree of Thought  </a:t>
            </a:r>
          </a:p>
        </p:txBody>
      </p:sp>
    </p:spTree>
    <p:extLst>
      <p:ext uri="{BB962C8B-B14F-4D97-AF65-F5344CB8AC3E}">
        <p14:creationId xmlns:p14="http://schemas.microsoft.com/office/powerpoint/2010/main" val="9929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814BF5-A5DC-728C-EA7F-63F8632E96E6}"/>
              </a:ext>
              <a:ext uri="{C183D7F6-B498-43B3-948B-1728B52AA6E4}">
                <adec:decorative xmlns:adec="http://schemas.microsoft.com/office/drawing/2017/decorative" val="1"/>
              </a:ext>
            </a:extLst>
          </p:cNvPr>
          <p:cNvPicPr>
            <a:picLocks noChangeAspect="1"/>
          </p:cNvPicPr>
          <p:nvPr/>
        </p:nvPicPr>
        <p:blipFill>
          <a:blip r:embed="rId3">
            <a:duotone>
              <a:schemeClr val="accent4">
                <a:shade val="45000"/>
                <a:satMod val="135000"/>
              </a:schemeClr>
              <a:prstClr val="white"/>
            </a:duotone>
          </a:blip>
          <a:stretch>
            <a:fillRect/>
          </a:stretch>
        </p:blipFill>
        <p:spPr>
          <a:xfrm>
            <a:off x="584200" y="2079029"/>
            <a:ext cx="488779" cy="488779"/>
          </a:xfrm>
          <a:prstGeom prst="rect">
            <a:avLst/>
          </a:prstGeom>
        </p:spPr>
      </p:pic>
      <p:pic>
        <p:nvPicPr>
          <p:cNvPr id="19" name="Picture 18">
            <a:extLst>
              <a:ext uri="{FF2B5EF4-FFF2-40B4-BE49-F238E27FC236}">
                <a16:creationId xmlns:a16="http://schemas.microsoft.com/office/drawing/2014/main" id="{E156E26D-2FCE-EC5E-228F-92B5F6446B88}"/>
              </a:ext>
              <a:ext uri="{C183D7F6-B498-43B3-948B-1728B52AA6E4}">
                <adec:decorative xmlns:adec="http://schemas.microsoft.com/office/drawing/2017/decorative" val="1"/>
              </a:ext>
            </a:extLst>
          </p:cNvPr>
          <p:cNvPicPr>
            <a:picLocks noChangeAspect="1"/>
          </p:cNvPicPr>
          <p:nvPr/>
        </p:nvPicPr>
        <p:blipFill>
          <a:blip r:embed="rId4">
            <a:duotone>
              <a:schemeClr val="accent4">
                <a:shade val="45000"/>
                <a:satMod val="135000"/>
              </a:schemeClr>
              <a:prstClr val="white"/>
            </a:duotone>
          </a:blip>
          <a:stretch>
            <a:fillRect/>
          </a:stretch>
        </p:blipFill>
        <p:spPr>
          <a:xfrm>
            <a:off x="4356100" y="2049990"/>
            <a:ext cx="546855" cy="546855"/>
          </a:xfrm>
          <a:prstGeom prst="rect">
            <a:avLst/>
          </a:prstGeom>
        </p:spPr>
      </p:pic>
      <p:sp>
        <p:nvSpPr>
          <p:cNvPr id="33" name="Title 32">
            <a:extLst>
              <a:ext uri="{FF2B5EF4-FFF2-40B4-BE49-F238E27FC236}">
                <a16:creationId xmlns:a16="http://schemas.microsoft.com/office/drawing/2014/main" id="{2EE5E6D8-F442-D433-B8F1-5A4A4108BAA6}"/>
              </a:ext>
            </a:extLst>
          </p:cNvPr>
          <p:cNvSpPr>
            <a:spLocks noGrp="1"/>
          </p:cNvSpPr>
          <p:nvPr>
            <p:ph type="title" idx="4294967295"/>
          </p:nvPr>
        </p:nvSpPr>
        <p:spPr>
          <a:xfrm>
            <a:off x="1174750" y="457200"/>
            <a:ext cx="11017250" cy="1662113"/>
          </a:xfrm>
          <a:prstGeom prst="rect">
            <a:avLst/>
          </a:prstGeom>
        </p:spPr>
        <p:txBody>
          <a:bodyPr/>
          <a:lstStyle/>
          <a:p>
            <a:r>
              <a:rPr lang="en-US" dirty="0">
                <a:solidFill>
                  <a:schemeClr val="bg1"/>
                </a:solidFill>
              </a:rPr>
              <a:t>Learning Goals For Today’s Bootcamp </a:t>
            </a:r>
          </a:p>
        </p:txBody>
      </p:sp>
      <p:sp>
        <p:nvSpPr>
          <p:cNvPr id="34" name="TextBox 5">
            <a:extLst>
              <a:ext uri="{FF2B5EF4-FFF2-40B4-BE49-F238E27FC236}">
                <a16:creationId xmlns:a16="http://schemas.microsoft.com/office/drawing/2014/main" id="{81B2F171-444C-9382-8D20-2469487AAF6E}"/>
              </a:ext>
            </a:extLst>
          </p:cNvPr>
          <p:cNvSpPr txBox="1"/>
          <p:nvPr/>
        </p:nvSpPr>
        <p:spPr>
          <a:xfrm>
            <a:off x="584200" y="2693048"/>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a:rPr>
              <a:t>Build A Foundation of Generative AI Knowledge</a:t>
            </a:r>
          </a:p>
        </p:txBody>
      </p:sp>
      <p:sp>
        <p:nvSpPr>
          <p:cNvPr id="35" name="TextBox 9">
            <a:extLst>
              <a:ext uri="{FF2B5EF4-FFF2-40B4-BE49-F238E27FC236}">
                <a16:creationId xmlns:a16="http://schemas.microsoft.com/office/drawing/2014/main" id="{40CA5820-77AC-DEC4-CFAE-D96007728D77}"/>
              </a:ext>
            </a:extLst>
          </p:cNvPr>
          <p:cNvSpPr txBox="1"/>
          <p:nvPr/>
        </p:nvSpPr>
        <p:spPr>
          <a:xfrm>
            <a:off x="538480" y="3537664"/>
            <a:ext cx="3474720" cy="2123658"/>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solidFill>
                  <a:schemeClr val="accent1"/>
                </a:solidFill>
                <a:latin typeface="+mj-lt"/>
              </a:rPr>
              <a:t>Understanding new terms and technologies and how they connect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 Exploring Large Language Models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Comparing Different Model Types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lang="en-US" sz="1400" dirty="0">
                <a:solidFill>
                  <a:schemeClr val="bg1"/>
                </a:solidFill>
                <a:cs typeface="Segoe UI"/>
              </a:rPr>
              <a:t>Improving the Results of a Model </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36" name="TextBox 5">
            <a:extLst>
              <a:ext uri="{FF2B5EF4-FFF2-40B4-BE49-F238E27FC236}">
                <a16:creationId xmlns:a16="http://schemas.microsoft.com/office/drawing/2014/main" id="{AC0988C6-FDCA-7850-EBCE-99886022DF4D}"/>
              </a:ext>
            </a:extLst>
          </p:cNvPr>
          <p:cNvSpPr txBox="1"/>
          <p:nvPr/>
        </p:nvSpPr>
        <p:spPr>
          <a:xfrm>
            <a:off x="4360862" y="2693048"/>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mj-lt"/>
                <a:cs typeface="Segoe UI"/>
              </a:rPr>
              <a:t>Understand the tools available to build with </a:t>
            </a:r>
            <a:endParaRPr kumimoji="0" lang="en-US" sz="2000" b="0" i="0" u="none" strike="noStrike" kern="1200" cap="none" spc="0" normalizeH="0" baseline="0" noProof="0" dirty="0">
              <a:ln>
                <a:noFill/>
              </a:ln>
              <a:solidFill>
                <a:schemeClr val="bg1"/>
              </a:solidFill>
              <a:effectLst/>
              <a:uLnTx/>
              <a:uFillTx/>
              <a:latin typeface="+mj-lt"/>
              <a:ea typeface="+mn-ea"/>
              <a:cs typeface="Segoe UI"/>
            </a:endParaRPr>
          </a:p>
        </p:txBody>
      </p:sp>
      <p:sp>
        <p:nvSpPr>
          <p:cNvPr id="37" name="TextBox 9">
            <a:extLst>
              <a:ext uri="{FF2B5EF4-FFF2-40B4-BE49-F238E27FC236}">
                <a16:creationId xmlns:a16="http://schemas.microsoft.com/office/drawing/2014/main" id="{5CC8AEFE-577F-1B5A-BEC1-0B8EC79136CF}"/>
              </a:ext>
            </a:extLst>
          </p:cNvPr>
          <p:cNvSpPr txBox="1"/>
          <p:nvPr/>
        </p:nvSpPr>
        <p:spPr>
          <a:xfrm>
            <a:off x="4358640" y="3518959"/>
            <a:ext cx="3474720" cy="2062103"/>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solidFill>
                  <a:schemeClr val="accent1"/>
                </a:solidFill>
                <a:latin typeface="+mj-lt"/>
              </a:rPr>
              <a:t>Using tools available to building key Generative AI use cases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Common Use Cases </a:t>
            </a: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Prompt Engineering Foundations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400" dirty="0">
              <a:solidFill>
                <a:schemeClr val="bg1"/>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Advanced Prompt Engineering </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extBox 5">
            <a:extLst>
              <a:ext uri="{FF2B5EF4-FFF2-40B4-BE49-F238E27FC236}">
                <a16:creationId xmlns:a16="http://schemas.microsoft.com/office/drawing/2014/main" id="{0E805CB1-DBD3-0642-283A-4A1172F40C17}"/>
              </a:ext>
            </a:extLst>
          </p:cNvPr>
          <p:cNvSpPr txBox="1"/>
          <p:nvPr/>
        </p:nvSpPr>
        <p:spPr>
          <a:xfrm>
            <a:off x="8367931" y="2693047"/>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a:rPr>
              <a:t>Build a Generative AI application </a:t>
            </a:r>
          </a:p>
        </p:txBody>
      </p:sp>
      <p:pic>
        <p:nvPicPr>
          <p:cNvPr id="4" name="Graphic 3" descr="Right And Left Brain with solid fill">
            <a:extLst>
              <a:ext uri="{FF2B5EF4-FFF2-40B4-BE49-F238E27FC236}">
                <a16:creationId xmlns:a16="http://schemas.microsoft.com/office/drawing/2014/main" id="{987ED898-F3AD-DBF2-4B9C-2A1FB0FBA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67931" y="2079029"/>
            <a:ext cx="577314" cy="577314"/>
          </a:xfrm>
          <a:prstGeom prst="rect">
            <a:avLst/>
          </a:prstGeom>
        </p:spPr>
      </p:pic>
      <p:sp>
        <p:nvSpPr>
          <p:cNvPr id="6" name="TextBox 5">
            <a:extLst>
              <a:ext uri="{FF2B5EF4-FFF2-40B4-BE49-F238E27FC236}">
                <a16:creationId xmlns:a16="http://schemas.microsoft.com/office/drawing/2014/main" id="{E7443704-1F66-52C9-BA1C-4CBE46481331}"/>
              </a:ext>
            </a:extLst>
          </p:cNvPr>
          <p:cNvSpPr txBox="1"/>
          <p:nvPr/>
        </p:nvSpPr>
        <p:spPr>
          <a:xfrm>
            <a:off x="8367931" y="3429000"/>
            <a:ext cx="3562991" cy="2646878"/>
          </a:xfrm>
          <a:prstGeom prst="rect">
            <a:avLst/>
          </a:prstGeom>
          <a:noFill/>
        </p:spPr>
        <p:txBody>
          <a:bodyPr wrap="square">
            <a:spAutoFit/>
          </a:bodyPr>
          <a:lstStyle/>
          <a:p>
            <a:r>
              <a:rPr lang="en-US" dirty="0">
                <a:solidFill>
                  <a:schemeClr val="accent1"/>
                </a:solidFill>
                <a:latin typeface="+mj-lt"/>
              </a:rPr>
              <a:t>Applying the concepts into an application build </a:t>
            </a:r>
            <a:endParaRPr lang="en-US" sz="1800" b="0" i="0" dirty="0">
              <a:solidFill>
                <a:schemeClr val="accent1"/>
              </a:solidFill>
              <a:effectLst/>
              <a:latin typeface="+mj-lt"/>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r>
              <a:rPr lang="en-US" sz="1400" dirty="0">
                <a:solidFill>
                  <a:schemeClr val="bg1"/>
                </a:solidFill>
              </a:rPr>
              <a:t>Deploying a model </a:t>
            </a:r>
          </a:p>
          <a:p>
            <a:endParaRPr lang="en-US" sz="1400" dirty="0">
              <a:solidFill>
                <a:schemeClr val="bg1"/>
              </a:solidFill>
            </a:endParaRPr>
          </a:p>
          <a:p>
            <a:r>
              <a:rPr lang="en-US" sz="1400" dirty="0">
                <a:solidFill>
                  <a:schemeClr val="bg1"/>
                </a:solidFill>
              </a:rPr>
              <a:t>Integrating the model into an application</a:t>
            </a:r>
          </a:p>
          <a:p>
            <a:endParaRPr lang="en-US" sz="1400" dirty="0">
              <a:solidFill>
                <a:schemeClr val="bg1"/>
              </a:solidFill>
            </a:endParaRPr>
          </a:p>
          <a:p>
            <a:r>
              <a:rPr lang="en-US" sz="1400" dirty="0">
                <a:solidFill>
                  <a:schemeClr val="bg1"/>
                </a:solidFill>
              </a:rPr>
              <a:t>Handling model responses </a:t>
            </a:r>
            <a:br>
              <a:rPr lang="en-US" sz="1400" dirty="0"/>
            </a:br>
            <a:endParaRPr lang="en-US" sz="1400" dirty="0">
              <a:solidFill>
                <a:schemeClr val="accent1"/>
              </a:solidFill>
              <a:latin typeface="+mj-lt"/>
            </a:endParaRPr>
          </a:p>
          <a:p>
            <a:endParaRPr lang="en-US" sz="1800" dirty="0">
              <a:solidFill>
                <a:schemeClr val="accent1"/>
              </a:solidFill>
              <a:latin typeface="+mj-lt"/>
            </a:endParaRPr>
          </a:p>
        </p:txBody>
      </p:sp>
    </p:spTree>
    <p:extLst>
      <p:ext uri="{BB962C8B-B14F-4D97-AF65-F5344CB8AC3E}">
        <p14:creationId xmlns:p14="http://schemas.microsoft.com/office/powerpoint/2010/main" val="28218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40882" y="-144029"/>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Model Temperature</a:t>
            </a:r>
          </a:p>
        </p:txBody>
      </p:sp>
      <p:sp>
        <p:nvSpPr>
          <p:cNvPr id="4" name="TextBox 3">
            <a:extLst>
              <a:ext uri="{FF2B5EF4-FFF2-40B4-BE49-F238E27FC236}">
                <a16:creationId xmlns:a16="http://schemas.microsoft.com/office/drawing/2014/main" id="{696B7FF2-0812-B3AD-E865-43FE2946E7DF}"/>
              </a:ext>
            </a:extLst>
          </p:cNvPr>
          <p:cNvSpPr txBox="1"/>
          <p:nvPr/>
        </p:nvSpPr>
        <p:spPr>
          <a:xfrm>
            <a:off x="1349866" y="1024446"/>
            <a:ext cx="8383865" cy="369332"/>
          </a:xfrm>
          <a:prstGeom prst="rect">
            <a:avLst/>
          </a:prstGeom>
          <a:noFill/>
        </p:spPr>
        <p:txBody>
          <a:bodyPr wrap="square">
            <a:spAutoFit/>
          </a:bodyPr>
          <a:lstStyle/>
          <a:p>
            <a:pPr marL="0" indent="0">
              <a:buNone/>
            </a:pPr>
            <a:r>
              <a:rPr lang="en-US" dirty="0">
                <a:solidFill>
                  <a:schemeClr val="accent1"/>
                </a:solidFill>
              </a:rPr>
              <a:t>Controlling Randomness </a:t>
            </a:r>
          </a:p>
        </p:txBody>
      </p:sp>
      <p:pic>
        <p:nvPicPr>
          <p:cNvPr id="5" name="Picture 4" descr="A screenshot of a cell phone&#10;&#10;Description automatically generated">
            <a:extLst>
              <a:ext uri="{FF2B5EF4-FFF2-40B4-BE49-F238E27FC236}">
                <a16:creationId xmlns:a16="http://schemas.microsoft.com/office/drawing/2014/main" id="{B691C85E-F2B6-C556-5F34-A7E2FB55F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472" y="2148839"/>
            <a:ext cx="2515322" cy="4659905"/>
          </a:xfrm>
          <a:prstGeom prst="rect">
            <a:avLst/>
          </a:prstGeom>
        </p:spPr>
      </p:pic>
      <p:sp>
        <p:nvSpPr>
          <p:cNvPr id="10" name="TextBox 9">
            <a:extLst>
              <a:ext uri="{FF2B5EF4-FFF2-40B4-BE49-F238E27FC236}">
                <a16:creationId xmlns:a16="http://schemas.microsoft.com/office/drawing/2014/main" id="{5A963025-B1FB-4B96-426E-1983F9B69145}"/>
              </a:ext>
            </a:extLst>
          </p:cNvPr>
          <p:cNvSpPr txBox="1"/>
          <p:nvPr/>
        </p:nvSpPr>
        <p:spPr>
          <a:xfrm>
            <a:off x="-693420" y="1502508"/>
            <a:ext cx="6789420" cy="646331"/>
          </a:xfrm>
          <a:prstGeom prst="rect">
            <a:avLst/>
          </a:prstGeom>
          <a:noFill/>
        </p:spPr>
        <p:txBody>
          <a:bodyPr wrap="square">
            <a:spAutoFit/>
          </a:bodyPr>
          <a:lstStyle/>
          <a:p>
            <a:pPr marL="0" indent="0" algn="ctr">
              <a:buNone/>
            </a:pPr>
            <a:r>
              <a:rPr lang="en-US" dirty="0">
                <a:solidFill>
                  <a:schemeClr val="accent1"/>
                </a:solidFill>
              </a:rPr>
              <a:t>Temperature 0</a:t>
            </a:r>
          </a:p>
          <a:p>
            <a:pPr marL="0" indent="0" algn="ctr">
              <a:buNone/>
            </a:pPr>
            <a:r>
              <a:rPr lang="en-US" dirty="0">
                <a:solidFill>
                  <a:schemeClr val="accent1"/>
                </a:solidFill>
              </a:rPr>
              <a:t>Repetitive / Deterministic  </a:t>
            </a:r>
          </a:p>
        </p:txBody>
      </p:sp>
      <p:pic>
        <p:nvPicPr>
          <p:cNvPr id="12" name="Picture 11" descr="A screenshot of a cell phone&#10;&#10;Description automatically generated">
            <a:extLst>
              <a:ext uri="{FF2B5EF4-FFF2-40B4-BE49-F238E27FC236}">
                <a16:creationId xmlns:a16="http://schemas.microsoft.com/office/drawing/2014/main" id="{CF433083-E10B-BDF0-C52D-9C864BD45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251" y="1541800"/>
            <a:ext cx="2613420" cy="5266944"/>
          </a:xfrm>
          <a:prstGeom prst="rect">
            <a:avLst/>
          </a:prstGeom>
        </p:spPr>
      </p:pic>
      <p:pic>
        <p:nvPicPr>
          <p:cNvPr id="20" name="Picture 19">
            <a:extLst>
              <a:ext uri="{FF2B5EF4-FFF2-40B4-BE49-F238E27FC236}">
                <a16:creationId xmlns:a16="http://schemas.microsoft.com/office/drawing/2014/main" id="{5681DD13-EC33-2397-7FBD-AA0AE1E74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671" y="1541800"/>
            <a:ext cx="2562297" cy="5266945"/>
          </a:xfrm>
          <a:prstGeom prst="rect">
            <a:avLst/>
          </a:prstGeom>
        </p:spPr>
      </p:pic>
      <p:sp>
        <p:nvSpPr>
          <p:cNvPr id="22" name="TextBox 21">
            <a:extLst>
              <a:ext uri="{FF2B5EF4-FFF2-40B4-BE49-F238E27FC236}">
                <a16:creationId xmlns:a16="http://schemas.microsoft.com/office/drawing/2014/main" id="{0195567A-03B7-DDA2-3678-D446E0D37626}"/>
              </a:ext>
            </a:extLst>
          </p:cNvPr>
          <p:cNvSpPr txBox="1"/>
          <p:nvPr/>
        </p:nvSpPr>
        <p:spPr>
          <a:xfrm>
            <a:off x="5447538" y="751947"/>
            <a:ext cx="7127748" cy="369332"/>
          </a:xfrm>
          <a:prstGeom prst="rect">
            <a:avLst/>
          </a:prstGeom>
          <a:noFill/>
        </p:spPr>
        <p:txBody>
          <a:bodyPr wrap="square">
            <a:spAutoFit/>
          </a:bodyPr>
          <a:lstStyle/>
          <a:p>
            <a:pPr marL="0" indent="0" algn="ctr">
              <a:buNone/>
            </a:pPr>
            <a:r>
              <a:rPr lang="en-US" dirty="0">
                <a:solidFill>
                  <a:schemeClr val="accent1"/>
                </a:solidFill>
              </a:rPr>
              <a:t>Temperature .7</a:t>
            </a:r>
          </a:p>
        </p:txBody>
      </p:sp>
      <p:sp>
        <p:nvSpPr>
          <p:cNvPr id="24" name="TextBox 23">
            <a:extLst>
              <a:ext uri="{FF2B5EF4-FFF2-40B4-BE49-F238E27FC236}">
                <a16:creationId xmlns:a16="http://schemas.microsoft.com/office/drawing/2014/main" id="{40BE646F-163E-3D3E-2540-2177C912CA9B}"/>
              </a:ext>
            </a:extLst>
          </p:cNvPr>
          <p:cNvSpPr txBox="1"/>
          <p:nvPr/>
        </p:nvSpPr>
        <p:spPr>
          <a:xfrm>
            <a:off x="5583797" y="1156017"/>
            <a:ext cx="7127748" cy="369332"/>
          </a:xfrm>
          <a:prstGeom prst="rect">
            <a:avLst/>
          </a:prstGeom>
          <a:noFill/>
        </p:spPr>
        <p:txBody>
          <a:bodyPr wrap="square">
            <a:spAutoFit/>
          </a:bodyPr>
          <a:lstStyle/>
          <a:p>
            <a:pPr marL="0" indent="0" algn="ctr">
              <a:buNone/>
            </a:pPr>
            <a:r>
              <a:rPr lang="en-US" dirty="0">
                <a:solidFill>
                  <a:schemeClr val="accent1"/>
                </a:solidFill>
              </a:rPr>
              <a:t>No Repetition / More Randomness </a:t>
            </a:r>
          </a:p>
        </p:txBody>
      </p:sp>
    </p:spTree>
    <p:extLst>
      <p:ext uri="{BB962C8B-B14F-4D97-AF65-F5344CB8AC3E}">
        <p14:creationId xmlns:p14="http://schemas.microsoft.com/office/powerpoint/2010/main" val="24620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miling for a picture&#10;&#10;Description automatically generated">
            <a:extLst>
              <a:ext uri="{FF2B5EF4-FFF2-40B4-BE49-F238E27FC236}">
                <a16:creationId xmlns:a16="http://schemas.microsoft.com/office/drawing/2014/main" id="{BAF903C4-73C4-88EC-F0B2-17BC1320C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8" y="160514"/>
            <a:ext cx="5574830" cy="3135842"/>
          </a:xfrm>
          <a:prstGeom prst="rect">
            <a:avLst/>
          </a:prstGeom>
        </p:spPr>
      </p:pic>
      <p:pic>
        <p:nvPicPr>
          <p:cNvPr id="6" name="Picture 5" descr="A person wearing glasses and a hexagon pattern&#10;&#10;Description automatically generated">
            <a:extLst>
              <a:ext uri="{FF2B5EF4-FFF2-40B4-BE49-F238E27FC236}">
                <a16:creationId xmlns:a16="http://schemas.microsoft.com/office/drawing/2014/main" id="{AD6EC8BA-4BDC-D462-D27A-D5C2D3995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687"/>
            <a:ext cx="5794334" cy="3259313"/>
          </a:xfrm>
          <a:prstGeom prst="rect">
            <a:avLst/>
          </a:prstGeom>
        </p:spPr>
      </p:pic>
      <p:pic>
        <p:nvPicPr>
          <p:cNvPr id="9" name="Picture 8" descr="A person wearing glasses and a hexagon pattern&#10;&#10;Description automatically generated">
            <a:extLst>
              <a:ext uri="{FF2B5EF4-FFF2-40B4-BE49-F238E27FC236}">
                <a16:creationId xmlns:a16="http://schemas.microsoft.com/office/drawing/2014/main" id="{A7D194A2-220D-D768-80BC-12958670D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77" y="3625653"/>
            <a:ext cx="5574830" cy="3135842"/>
          </a:xfrm>
          <a:prstGeom prst="rect">
            <a:avLst/>
          </a:prstGeom>
        </p:spPr>
      </p:pic>
    </p:spTree>
    <p:extLst>
      <p:ext uri="{BB962C8B-B14F-4D97-AF65-F5344CB8AC3E}">
        <p14:creationId xmlns:p14="http://schemas.microsoft.com/office/powerpoint/2010/main" val="15073512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Break – 10 Mins </a:t>
            </a:r>
          </a:p>
        </p:txBody>
      </p:sp>
    </p:spTree>
    <p:extLst>
      <p:ext uri="{BB962C8B-B14F-4D97-AF65-F5344CB8AC3E}">
        <p14:creationId xmlns:p14="http://schemas.microsoft.com/office/powerpoint/2010/main" val="20040388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Search Applications </a:t>
            </a:r>
          </a:p>
        </p:txBody>
      </p:sp>
    </p:spTree>
    <p:extLst>
      <p:ext uri="{BB962C8B-B14F-4D97-AF65-F5344CB8AC3E}">
        <p14:creationId xmlns:p14="http://schemas.microsoft.com/office/powerpoint/2010/main" val="427065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Embeddings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LLM find things?</a:t>
            </a:r>
          </a:p>
        </p:txBody>
      </p:sp>
      <p:sp>
        <p:nvSpPr>
          <p:cNvPr id="8" name="Rounded Rectangle 7">
            <a:extLst>
              <a:ext uri="{FF2B5EF4-FFF2-40B4-BE49-F238E27FC236}">
                <a16:creationId xmlns:a16="http://schemas.microsoft.com/office/drawing/2014/main" id="{BFA7F5A2-030F-BDFF-44F3-2417F83887DA}"/>
              </a:ext>
            </a:extLst>
          </p:cNvPr>
          <p:cNvSpPr/>
          <p:nvPr/>
        </p:nvSpPr>
        <p:spPr bwMode="auto">
          <a:xfrm>
            <a:off x="2069647" y="2338433"/>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9" name="Rounded Rectangle 8">
            <a:extLst>
              <a:ext uri="{FF2B5EF4-FFF2-40B4-BE49-F238E27FC236}">
                <a16:creationId xmlns:a16="http://schemas.microsoft.com/office/drawing/2014/main" id="{9F447E4F-6FE7-C8B2-45A7-72F70B964B79}"/>
              </a:ext>
            </a:extLst>
          </p:cNvPr>
          <p:cNvSpPr/>
          <p:nvPr/>
        </p:nvSpPr>
        <p:spPr bwMode="auto">
          <a:xfrm>
            <a:off x="2069647" y="4545411"/>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cxnSp>
        <p:nvCxnSpPr>
          <p:cNvPr id="11" name="Straight Arrow Connector 10">
            <a:extLst>
              <a:ext uri="{FF2B5EF4-FFF2-40B4-BE49-F238E27FC236}">
                <a16:creationId xmlns:a16="http://schemas.microsoft.com/office/drawing/2014/main" id="{BA977F24-572F-BBCE-1880-CEC4BA4541B4}"/>
              </a:ext>
            </a:extLst>
          </p:cNvPr>
          <p:cNvCxnSpPr>
            <a:cxnSpLocks/>
            <a:stCxn id="8" idx="3"/>
            <a:endCxn id="17" idx="2"/>
          </p:cNvCxnSpPr>
          <p:nvPr/>
        </p:nvCxnSpPr>
        <p:spPr>
          <a:xfrm>
            <a:off x="3680178" y="3133484"/>
            <a:ext cx="994379" cy="96118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1004DE2A-F5B7-5D51-881A-A2C34D714CE8}"/>
              </a:ext>
            </a:extLst>
          </p:cNvPr>
          <p:cNvCxnSpPr>
            <a:cxnSpLocks/>
            <a:stCxn id="9" idx="3"/>
            <a:endCxn id="17" idx="2"/>
          </p:cNvCxnSpPr>
          <p:nvPr/>
        </p:nvCxnSpPr>
        <p:spPr>
          <a:xfrm flipV="1">
            <a:off x="3680178" y="4094665"/>
            <a:ext cx="994379" cy="124579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7" name="Oval 16">
            <a:extLst>
              <a:ext uri="{FF2B5EF4-FFF2-40B4-BE49-F238E27FC236}">
                <a16:creationId xmlns:a16="http://schemas.microsoft.com/office/drawing/2014/main" id="{08586B0F-67A9-8516-ED4F-303BA7B74A9D}"/>
              </a:ext>
            </a:extLst>
          </p:cNvPr>
          <p:cNvSpPr/>
          <p:nvPr/>
        </p:nvSpPr>
        <p:spPr bwMode="auto">
          <a:xfrm>
            <a:off x="4674557" y="3299614"/>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1400" dirty="0">
              <a:solidFill>
                <a:srgbClr val="000000"/>
              </a:solidFill>
              <a:cs typeface="Segoe UI" pitchFamily="34" charset="0"/>
            </a:endParaRPr>
          </a:p>
        </p:txBody>
      </p:sp>
      <p:cxnSp>
        <p:nvCxnSpPr>
          <p:cNvPr id="26" name="Straight Arrow Connector 25">
            <a:extLst>
              <a:ext uri="{FF2B5EF4-FFF2-40B4-BE49-F238E27FC236}">
                <a16:creationId xmlns:a16="http://schemas.microsoft.com/office/drawing/2014/main" id="{853F4CBF-2FEA-536D-35F9-7F2B1D2183D0}"/>
              </a:ext>
            </a:extLst>
          </p:cNvPr>
          <p:cNvCxnSpPr>
            <a:cxnSpLocks/>
            <a:stCxn id="17" idx="6"/>
            <a:endCxn id="29" idx="2"/>
          </p:cNvCxnSpPr>
          <p:nvPr/>
        </p:nvCxnSpPr>
        <p:spPr>
          <a:xfrm flipV="1">
            <a:off x="6400800" y="4094664"/>
            <a:ext cx="469924" cy="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9" name="Oval 28">
            <a:extLst>
              <a:ext uri="{FF2B5EF4-FFF2-40B4-BE49-F238E27FC236}">
                <a16:creationId xmlns:a16="http://schemas.microsoft.com/office/drawing/2014/main" id="{50C0E75C-6280-570B-F002-F5719DFF9E8E}"/>
              </a:ext>
            </a:extLst>
          </p:cNvPr>
          <p:cNvSpPr/>
          <p:nvPr/>
        </p:nvSpPr>
        <p:spPr bwMode="auto">
          <a:xfrm>
            <a:off x="6870724" y="3299613"/>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SE" sz="1200" dirty="0"/>
              <a:t>Embedding</a:t>
            </a:r>
          </a:p>
          <a:p>
            <a:pPr algn="ctr"/>
            <a:endParaRPr lang="en-SE" sz="1200" dirty="0"/>
          </a:p>
          <a:p>
            <a:pPr algn="ctr"/>
            <a:r>
              <a:rPr lang="en-SE" sz="1400" dirty="0"/>
              <a:t>[1.76,0.33,]</a:t>
            </a:r>
          </a:p>
        </p:txBody>
      </p:sp>
      <p:sp>
        <p:nvSpPr>
          <p:cNvPr id="30" name="Rounded Rectangle 29">
            <a:extLst>
              <a:ext uri="{FF2B5EF4-FFF2-40B4-BE49-F238E27FC236}">
                <a16:creationId xmlns:a16="http://schemas.microsoft.com/office/drawing/2014/main" id="{2C806981-0EDF-EBF1-75E0-3935CC01B7C7}"/>
              </a:ext>
            </a:extLst>
          </p:cNvPr>
          <p:cNvSpPr/>
          <p:nvPr/>
        </p:nvSpPr>
        <p:spPr bwMode="auto">
          <a:xfrm>
            <a:off x="9188046" y="1472414"/>
            <a:ext cx="2697490" cy="5244499"/>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r>
              <a:rPr lang="en-SE" sz="2000" dirty="0"/>
              <a:t>Vector Store / </a:t>
            </a:r>
          </a:p>
          <a:p>
            <a:pPr algn="ctr"/>
            <a:r>
              <a:rPr lang="en-SE" sz="2000" dirty="0"/>
              <a:t>Database </a:t>
            </a:r>
          </a:p>
        </p:txBody>
      </p:sp>
      <p:cxnSp>
        <p:nvCxnSpPr>
          <p:cNvPr id="33" name="Straight Arrow Connector 32">
            <a:extLst>
              <a:ext uri="{FF2B5EF4-FFF2-40B4-BE49-F238E27FC236}">
                <a16:creationId xmlns:a16="http://schemas.microsoft.com/office/drawing/2014/main" id="{04441287-2A79-CA99-E81F-344524F06A25}"/>
              </a:ext>
            </a:extLst>
          </p:cNvPr>
          <p:cNvCxnSpPr>
            <a:cxnSpLocks/>
            <a:stCxn id="29" idx="6"/>
            <a:endCxn id="30" idx="1"/>
          </p:cNvCxnSpPr>
          <p:nvPr/>
        </p:nvCxnSpPr>
        <p:spPr>
          <a:xfrm>
            <a:off x="8596967" y="4094664"/>
            <a:ext cx="591079"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38" name="TextBox 37">
            <a:extLst>
              <a:ext uri="{FF2B5EF4-FFF2-40B4-BE49-F238E27FC236}">
                <a16:creationId xmlns:a16="http://schemas.microsoft.com/office/drawing/2014/main" id="{1BD98ECA-2935-82FF-9BDC-539E541D71A4}"/>
              </a:ext>
            </a:extLst>
          </p:cNvPr>
          <p:cNvSpPr txBox="1"/>
          <p:nvPr/>
        </p:nvSpPr>
        <p:spPr>
          <a:xfrm>
            <a:off x="2306474" y="2813447"/>
            <a:ext cx="1072444" cy="615553"/>
          </a:xfrm>
          <a:prstGeom prst="rect">
            <a:avLst/>
          </a:prstGeom>
          <a:noFill/>
        </p:spPr>
        <p:txBody>
          <a:bodyPr wrap="square" lIns="0" tIns="0" rIns="0" bIns="0" rtlCol="0">
            <a:spAutoFit/>
          </a:bodyPr>
          <a:lstStyle/>
          <a:p>
            <a:pPr algn="ctr"/>
            <a:r>
              <a:rPr lang="en-SE" sz="2000" dirty="0"/>
              <a:t>Some </a:t>
            </a:r>
          </a:p>
          <a:p>
            <a:pPr algn="ctr"/>
            <a:r>
              <a:rPr lang="en-SE" sz="2000" dirty="0"/>
              <a:t>Data </a:t>
            </a:r>
          </a:p>
        </p:txBody>
      </p:sp>
      <p:sp>
        <p:nvSpPr>
          <p:cNvPr id="40" name="TextBox 39">
            <a:extLst>
              <a:ext uri="{FF2B5EF4-FFF2-40B4-BE49-F238E27FC236}">
                <a16:creationId xmlns:a16="http://schemas.microsoft.com/office/drawing/2014/main" id="{AFB49015-AD29-0296-B866-0EC64F26D860}"/>
              </a:ext>
            </a:extLst>
          </p:cNvPr>
          <p:cNvSpPr txBox="1"/>
          <p:nvPr/>
        </p:nvSpPr>
        <p:spPr>
          <a:xfrm>
            <a:off x="-520221" y="4976349"/>
            <a:ext cx="6790266" cy="646331"/>
          </a:xfrm>
          <a:prstGeom prst="rect">
            <a:avLst/>
          </a:prstGeom>
          <a:noFill/>
        </p:spPr>
        <p:txBody>
          <a:bodyPr wrap="square">
            <a:spAutoFit/>
          </a:bodyPr>
          <a:lstStyle/>
          <a:p>
            <a:pPr algn="ctr"/>
            <a:r>
              <a:rPr lang="en-SE" sz="1800" dirty="0"/>
              <a:t>User </a:t>
            </a:r>
          </a:p>
          <a:p>
            <a:pPr algn="ctr"/>
            <a:r>
              <a:rPr lang="en-SE" sz="1800" dirty="0"/>
              <a:t>Query </a:t>
            </a:r>
          </a:p>
        </p:txBody>
      </p:sp>
      <p:sp>
        <p:nvSpPr>
          <p:cNvPr id="47" name="TextBox 46">
            <a:extLst>
              <a:ext uri="{FF2B5EF4-FFF2-40B4-BE49-F238E27FC236}">
                <a16:creationId xmlns:a16="http://schemas.microsoft.com/office/drawing/2014/main" id="{21AA7227-47DD-03D5-2549-653768FD375C}"/>
              </a:ext>
            </a:extLst>
          </p:cNvPr>
          <p:cNvSpPr txBox="1"/>
          <p:nvPr/>
        </p:nvSpPr>
        <p:spPr>
          <a:xfrm>
            <a:off x="4673598" y="3786886"/>
            <a:ext cx="1672671" cy="615553"/>
          </a:xfrm>
          <a:prstGeom prst="rect">
            <a:avLst/>
          </a:prstGeom>
          <a:noFill/>
        </p:spPr>
        <p:txBody>
          <a:bodyPr wrap="square" lIns="0" tIns="0" rIns="0" bIns="0" rtlCol="0">
            <a:spAutoFit/>
          </a:bodyPr>
          <a:lstStyle/>
          <a:p>
            <a:pPr algn="ctr"/>
            <a:r>
              <a:rPr lang="en-SE" sz="2000" dirty="0"/>
              <a:t>Embeddings </a:t>
            </a:r>
          </a:p>
          <a:p>
            <a:pPr algn="ctr"/>
            <a:r>
              <a:rPr lang="en-SE" sz="2000" dirty="0"/>
              <a:t>Model</a:t>
            </a:r>
          </a:p>
        </p:txBody>
      </p:sp>
      <p:sp>
        <p:nvSpPr>
          <p:cNvPr id="48" name="Oval 47">
            <a:extLst>
              <a:ext uri="{FF2B5EF4-FFF2-40B4-BE49-F238E27FC236}">
                <a16:creationId xmlns:a16="http://schemas.microsoft.com/office/drawing/2014/main" id="{185CF619-E47A-61F9-77ED-022B8B50A109}"/>
              </a:ext>
            </a:extLst>
          </p:cNvPr>
          <p:cNvSpPr/>
          <p:nvPr/>
        </p:nvSpPr>
        <p:spPr bwMode="auto">
          <a:xfrm>
            <a:off x="9663289" y="203363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49" name="Oval 48">
            <a:extLst>
              <a:ext uri="{FF2B5EF4-FFF2-40B4-BE49-F238E27FC236}">
                <a16:creationId xmlns:a16="http://schemas.microsoft.com/office/drawing/2014/main" id="{513FAF3D-3BCE-B5ED-99A1-BCB6B38920FA}"/>
              </a:ext>
            </a:extLst>
          </p:cNvPr>
          <p:cNvSpPr/>
          <p:nvPr/>
        </p:nvSpPr>
        <p:spPr bwMode="auto">
          <a:xfrm>
            <a:off x="10700480" y="2077685"/>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0" name="Oval 49">
            <a:extLst>
              <a:ext uri="{FF2B5EF4-FFF2-40B4-BE49-F238E27FC236}">
                <a16:creationId xmlns:a16="http://schemas.microsoft.com/office/drawing/2014/main" id="{9D90B853-6485-C13C-8A02-97A507B59397}"/>
              </a:ext>
            </a:extLst>
          </p:cNvPr>
          <p:cNvSpPr/>
          <p:nvPr/>
        </p:nvSpPr>
        <p:spPr bwMode="auto">
          <a:xfrm>
            <a:off x="9885526" y="289965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1" name="Oval 50">
            <a:extLst>
              <a:ext uri="{FF2B5EF4-FFF2-40B4-BE49-F238E27FC236}">
                <a16:creationId xmlns:a16="http://schemas.microsoft.com/office/drawing/2014/main" id="{C9265CFF-E48D-5925-4994-F573235045A3}"/>
              </a:ext>
            </a:extLst>
          </p:cNvPr>
          <p:cNvSpPr/>
          <p:nvPr/>
        </p:nvSpPr>
        <p:spPr bwMode="auto">
          <a:xfrm>
            <a:off x="10722857" y="264394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2" name="Oval 51">
            <a:extLst>
              <a:ext uri="{FF2B5EF4-FFF2-40B4-BE49-F238E27FC236}">
                <a16:creationId xmlns:a16="http://schemas.microsoft.com/office/drawing/2014/main" id="{5FE67F44-6D3B-B07A-F1CD-1AD90ABA0C6B}"/>
              </a:ext>
            </a:extLst>
          </p:cNvPr>
          <p:cNvSpPr/>
          <p:nvPr/>
        </p:nvSpPr>
        <p:spPr bwMode="auto">
          <a:xfrm>
            <a:off x="9453196" y="5128588"/>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3" name="Oval 52">
            <a:extLst>
              <a:ext uri="{FF2B5EF4-FFF2-40B4-BE49-F238E27FC236}">
                <a16:creationId xmlns:a16="http://schemas.microsoft.com/office/drawing/2014/main" id="{02E988FC-6FDA-466B-4222-77300B014E8D}"/>
              </a:ext>
            </a:extLst>
          </p:cNvPr>
          <p:cNvSpPr/>
          <p:nvPr/>
        </p:nvSpPr>
        <p:spPr bwMode="auto">
          <a:xfrm>
            <a:off x="10968439" y="471756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4" name="Oval 53">
            <a:extLst>
              <a:ext uri="{FF2B5EF4-FFF2-40B4-BE49-F238E27FC236}">
                <a16:creationId xmlns:a16="http://schemas.microsoft.com/office/drawing/2014/main" id="{C861FD96-0966-7D1C-D625-7B194B328065}"/>
              </a:ext>
            </a:extLst>
          </p:cNvPr>
          <p:cNvSpPr/>
          <p:nvPr/>
        </p:nvSpPr>
        <p:spPr bwMode="auto">
          <a:xfrm>
            <a:off x="10373102" y="496489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6" name="Oval 55">
            <a:extLst>
              <a:ext uri="{FF2B5EF4-FFF2-40B4-BE49-F238E27FC236}">
                <a16:creationId xmlns:a16="http://schemas.microsoft.com/office/drawing/2014/main" id="{AB603CBB-8C69-0523-79B8-2EAD0F8F2F4A}"/>
              </a:ext>
            </a:extLst>
          </p:cNvPr>
          <p:cNvSpPr/>
          <p:nvPr/>
        </p:nvSpPr>
        <p:spPr bwMode="auto">
          <a:xfrm>
            <a:off x="9640711" y="563560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7" name="Oval 56">
            <a:extLst>
              <a:ext uri="{FF2B5EF4-FFF2-40B4-BE49-F238E27FC236}">
                <a16:creationId xmlns:a16="http://schemas.microsoft.com/office/drawing/2014/main" id="{54B9F1BD-EBD2-4D5E-1660-FF4BFD8F2992}"/>
              </a:ext>
            </a:extLst>
          </p:cNvPr>
          <p:cNvSpPr/>
          <p:nvPr/>
        </p:nvSpPr>
        <p:spPr bwMode="auto">
          <a:xfrm>
            <a:off x="9990667" y="245678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8" name="Oval 57">
            <a:extLst>
              <a:ext uri="{FF2B5EF4-FFF2-40B4-BE49-F238E27FC236}">
                <a16:creationId xmlns:a16="http://schemas.microsoft.com/office/drawing/2014/main" id="{DC07985C-E824-3C80-2D23-0C8B1DA991C9}"/>
              </a:ext>
            </a:extLst>
          </p:cNvPr>
          <p:cNvSpPr/>
          <p:nvPr/>
        </p:nvSpPr>
        <p:spPr bwMode="auto">
          <a:xfrm>
            <a:off x="10408217" y="186090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9" name="Oval 58">
            <a:extLst>
              <a:ext uri="{FF2B5EF4-FFF2-40B4-BE49-F238E27FC236}">
                <a16:creationId xmlns:a16="http://schemas.microsoft.com/office/drawing/2014/main" id="{8C9C7056-02FE-1420-3B50-D1256CCCCB0E}"/>
              </a:ext>
            </a:extLst>
          </p:cNvPr>
          <p:cNvSpPr/>
          <p:nvPr/>
        </p:nvSpPr>
        <p:spPr bwMode="auto">
          <a:xfrm>
            <a:off x="10804750" y="3193914"/>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60" name="Oval 59">
            <a:extLst>
              <a:ext uri="{FF2B5EF4-FFF2-40B4-BE49-F238E27FC236}">
                <a16:creationId xmlns:a16="http://schemas.microsoft.com/office/drawing/2014/main" id="{BCFFD534-824A-ABFB-825C-5841429CA2F9}"/>
              </a:ext>
            </a:extLst>
          </p:cNvPr>
          <p:cNvSpPr/>
          <p:nvPr/>
        </p:nvSpPr>
        <p:spPr bwMode="auto">
          <a:xfrm>
            <a:off x="10599434" y="547191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Tree>
    <p:extLst>
      <p:ext uri="{BB962C8B-B14F-4D97-AF65-F5344CB8AC3E}">
        <p14:creationId xmlns:p14="http://schemas.microsoft.com/office/powerpoint/2010/main" val="14195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Embeddings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LLM find things?</a:t>
            </a:r>
          </a:p>
        </p:txBody>
      </p:sp>
      <p:sp>
        <p:nvSpPr>
          <p:cNvPr id="8" name="Rounded Rectangle 7">
            <a:extLst>
              <a:ext uri="{FF2B5EF4-FFF2-40B4-BE49-F238E27FC236}">
                <a16:creationId xmlns:a16="http://schemas.microsoft.com/office/drawing/2014/main" id="{BFA7F5A2-030F-BDFF-44F3-2417F83887DA}"/>
              </a:ext>
            </a:extLst>
          </p:cNvPr>
          <p:cNvSpPr/>
          <p:nvPr/>
        </p:nvSpPr>
        <p:spPr bwMode="auto">
          <a:xfrm>
            <a:off x="2069647" y="2338433"/>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9" name="Rounded Rectangle 8">
            <a:extLst>
              <a:ext uri="{FF2B5EF4-FFF2-40B4-BE49-F238E27FC236}">
                <a16:creationId xmlns:a16="http://schemas.microsoft.com/office/drawing/2014/main" id="{9F447E4F-6FE7-C8B2-45A7-72F70B964B79}"/>
              </a:ext>
            </a:extLst>
          </p:cNvPr>
          <p:cNvSpPr/>
          <p:nvPr/>
        </p:nvSpPr>
        <p:spPr bwMode="auto">
          <a:xfrm>
            <a:off x="2069647" y="4545411"/>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cxnSp>
        <p:nvCxnSpPr>
          <p:cNvPr id="11" name="Straight Arrow Connector 10">
            <a:extLst>
              <a:ext uri="{FF2B5EF4-FFF2-40B4-BE49-F238E27FC236}">
                <a16:creationId xmlns:a16="http://schemas.microsoft.com/office/drawing/2014/main" id="{BA977F24-572F-BBCE-1880-CEC4BA4541B4}"/>
              </a:ext>
            </a:extLst>
          </p:cNvPr>
          <p:cNvCxnSpPr>
            <a:cxnSpLocks/>
            <a:stCxn id="8" idx="3"/>
            <a:endCxn id="17" idx="2"/>
          </p:cNvCxnSpPr>
          <p:nvPr/>
        </p:nvCxnSpPr>
        <p:spPr>
          <a:xfrm>
            <a:off x="3680178" y="3133484"/>
            <a:ext cx="994379" cy="96118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1004DE2A-F5B7-5D51-881A-A2C34D714CE8}"/>
              </a:ext>
            </a:extLst>
          </p:cNvPr>
          <p:cNvCxnSpPr>
            <a:cxnSpLocks/>
            <a:stCxn id="9" idx="3"/>
            <a:endCxn id="17" idx="2"/>
          </p:cNvCxnSpPr>
          <p:nvPr/>
        </p:nvCxnSpPr>
        <p:spPr>
          <a:xfrm flipV="1">
            <a:off x="3680178" y="4094665"/>
            <a:ext cx="994379" cy="124579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7" name="Oval 16">
            <a:extLst>
              <a:ext uri="{FF2B5EF4-FFF2-40B4-BE49-F238E27FC236}">
                <a16:creationId xmlns:a16="http://schemas.microsoft.com/office/drawing/2014/main" id="{08586B0F-67A9-8516-ED4F-303BA7B74A9D}"/>
              </a:ext>
            </a:extLst>
          </p:cNvPr>
          <p:cNvSpPr/>
          <p:nvPr/>
        </p:nvSpPr>
        <p:spPr bwMode="auto">
          <a:xfrm>
            <a:off x="4674557" y="3299614"/>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1400" dirty="0">
              <a:solidFill>
                <a:srgbClr val="000000"/>
              </a:solidFill>
              <a:cs typeface="Segoe UI" pitchFamily="34" charset="0"/>
            </a:endParaRPr>
          </a:p>
        </p:txBody>
      </p:sp>
      <p:cxnSp>
        <p:nvCxnSpPr>
          <p:cNvPr id="26" name="Straight Arrow Connector 25">
            <a:extLst>
              <a:ext uri="{FF2B5EF4-FFF2-40B4-BE49-F238E27FC236}">
                <a16:creationId xmlns:a16="http://schemas.microsoft.com/office/drawing/2014/main" id="{853F4CBF-2FEA-536D-35F9-7F2B1D2183D0}"/>
              </a:ext>
            </a:extLst>
          </p:cNvPr>
          <p:cNvCxnSpPr>
            <a:cxnSpLocks/>
            <a:stCxn id="17" idx="6"/>
            <a:endCxn id="29" idx="2"/>
          </p:cNvCxnSpPr>
          <p:nvPr/>
        </p:nvCxnSpPr>
        <p:spPr>
          <a:xfrm flipV="1">
            <a:off x="6400800" y="4094664"/>
            <a:ext cx="469924" cy="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9" name="Oval 28">
            <a:extLst>
              <a:ext uri="{FF2B5EF4-FFF2-40B4-BE49-F238E27FC236}">
                <a16:creationId xmlns:a16="http://schemas.microsoft.com/office/drawing/2014/main" id="{50C0E75C-6280-570B-F002-F5719DFF9E8E}"/>
              </a:ext>
            </a:extLst>
          </p:cNvPr>
          <p:cNvSpPr/>
          <p:nvPr/>
        </p:nvSpPr>
        <p:spPr bwMode="auto">
          <a:xfrm>
            <a:off x="6870724" y="3299613"/>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SE" sz="1200" dirty="0"/>
              <a:t>Embedding</a:t>
            </a:r>
          </a:p>
          <a:p>
            <a:pPr algn="ctr"/>
            <a:endParaRPr lang="en-SE" sz="1200" dirty="0"/>
          </a:p>
          <a:p>
            <a:pPr algn="ctr"/>
            <a:r>
              <a:rPr lang="en-SE" sz="1400" dirty="0"/>
              <a:t>[1.76,0.33,]</a:t>
            </a:r>
          </a:p>
        </p:txBody>
      </p:sp>
      <p:sp>
        <p:nvSpPr>
          <p:cNvPr id="30" name="Rounded Rectangle 29">
            <a:extLst>
              <a:ext uri="{FF2B5EF4-FFF2-40B4-BE49-F238E27FC236}">
                <a16:creationId xmlns:a16="http://schemas.microsoft.com/office/drawing/2014/main" id="{2C806981-0EDF-EBF1-75E0-3935CC01B7C7}"/>
              </a:ext>
            </a:extLst>
          </p:cNvPr>
          <p:cNvSpPr/>
          <p:nvPr/>
        </p:nvSpPr>
        <p:spPr bwMode="auto">
          <a:xfrm>
            <a:off x="9188046" y="1472414"/>
            <a:ext cx="2697490" cy="5244499"/>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r>
              <a:rPr lang="en-SE" sz="2000" dirty="0"/>
              <a:t>Vector Store / </a:t>
            </a:r>
          </a:p>
          <a:p>
            <a:pPr algn="ctr"/>
            <a:r>
              <a:rPr lang="en-SE" sz="2000" dirty="0"/>
              <a:t>Database </a:t>
            </a:r>
          </a:p>
        </p:txBody>
      </p:sp>
      <p:cxnSp>
        <p:nvCxnSpPr>
          <p:cNvPr id="33" name="Straight Arrow Connector 32">
            <a:extLst>
              <a:ext uri="{FF2B5EF4-FFF2-40B4-BE49-F238E27FC236}">
                <a16:creationId xmlns:a16="http://schemas.microsoft.com/office/drawing/2014/main" id="{04441287-2A79-CA99-E81F-344524F06A25}"/>
              </a:ext>
            </a:extLst>
          </p:cNvPr>
          <p:cNvCxnSpPr>
            <a:cxnSpLocks/>
            <a:stCxn id="29" idx="6"/>
            <a:endCxn id="30" idx="1"/>
          </p:cNvCxnSpPr>
          <p:nvPr/>
        </p:nvCxnSpPr>
        <p:spPr>
          <a:xfrm>
            <a:off x="8596967" y="4094664"/>
            <a:ext cx="591079"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38" name="TextBox 37">
            <a:extLst>
              <a:ext uri="{FF2B5EF4-FFF2-40B4-BE49-F238E27FC236}">
                <a16:creationId xmlns:a16="http://schemas.microsoft.com/office/drawing/2014/main" id="{1BD98ECA-2935-82FF-9BDC-539E541D71A4}"/>
              </a:ext>
            </a:extLst>
          </p:cNvPr>
          <p:cNvSpPr txBox="1"/>
          <p:nvPr/>
        </p:nvSpPr>
        <p:spPr>
          <a:xfrm>
            <a:off x="2187270" y="2786510"/>
            <a:ext cx="1266231" cy="615553"/>
          </a:xfrm>
          <a:prstGeom prst="rect">
            <a:avLst/>
          </a:prstGeom>
          <a:noFill/>
        </p:spPr>
        <p:txBody>
          <a:bodyPr wrap="square" lIns="0" tIns="0" rIns="0" bIns="0" rtlCol="0">
            <a:spAutoFit/>
          </a:bodyPr>
          <a:lstStyle/>
          <a:p>
            <a:pPr algn="ctr"/>
            <a:r>
              <a:rPr lang="en-SE" sz="2000" dirty="0"/>
              <a:t>YouTube</a:t>
            </a:r>
          </a:p>
          <a:p>
            <a:pPr algn="ctr"/>
            <a:r>
              <a:rPr lang="en-SE" sz="2000" dirty="0"/>
              <a:t>Transcripts</a:t>
            </a:r>
          </a:p>
        </p:txBody>
      </p:sp>
      <p:sp>
        <p:nvSpPr>
          <p:cNvPr id="40" name="TextBox 39">
            <a:extLst>
              <a:ext uri="{FF2B5EF4-FFF2-40B4-BE49-F238E27FC236}">
                <a16:creationId xmlns:a16="http://schemas.microsoft.com/office/drawing/2014/main" id="{AFB49015-AD29-0296-B866-0EC64F26D860}"/>
              </a:ext>
            </a:extLst>
          </p:cNvPr>
          <p:cNvSpPr txBox="1"/>
          <p:nvPr/>
        </p:nvSpPr>
        <p:spPr>
          <a:xfrm>
            <a:off x="-520221" y="4976349"/>
            <a:ext cx="6790266" cy="646331"/>
          </a:xfrm>
          <a:prstGeom prst="rect">
            <a:avLst/>
          </a:prstGeom>
          <a:noFill/>
        </p:spPr>
        <p:txBody>
          <a:bodyPr wrap="square">
            <a:spAutoFit/>
          </a:bodyPr>
          <a:lstStyle/>
          <a:p>
            <a:pPr algn="ctr"/>
            <a:r>
              <a:rPr lang="en-SE" sz="1800" dirty="0"/>
              <a:t>What is </a:t>
            </a:r>
          </a:p>
          <a:p>
            <a:pPr algn="ctr"/>
            <a:r>
              <a:rPr lang="en-SE" dirty="0"/>
              <a:t>Azure ML?</a:t>
            </a:r>
            <a:endParaRPr lang="en-SE" sz="1800" dirty="0"/>
          </a:p>
        </p:txBody>
      </p:sp>
      <p:sp>
        <p:nvSpPr>
          <p:cNvPr id="47" name="TextBox 46">
            <a:extLst>
              <a:ext uri="{FF2B5EF4-FFF2-40B4-BE49-F238E27FC236}">
                <a16:creationId xmlns:a16="http://schemas.microsoft.com/office/drawing/2014/main" id="{21AA7227-47DD-03D5-2549-653768FD375C}"/>
              </a:ext>
            </a:extLst>
          </p:cNvPr>
          <p:cNvSpPr txBox="1"/>
          <p:nvPr/>
        </p:nvSpPr>
        <p:spPr>
          <a:xfrm>
            <a:off x="4673598" y="3786886"/>
            <a:ext cx="1672671" cy="615553"/>
          </a:xfrm>
          <a:prstGeom prst="rect">
            <a:avLst/>
          </a:prstGeom>
          <a:noFill/>
        </p:spPr>
        <p:txBody>
          <a:bodyPr wrap="square" lIns="0" tIns="0" rIns="0" bIns="0" rtlCol="0">
            <a:spAutoFit/>
          </a:bodyPr>
          <a:lstStyle/>
          <a:p>
            <a:pPr algn="ctr"/>
            <a:r>
              <a:rPr lang="en-SE" sz="2000" dirty="0"/>
              <a:t>Embeddings </a:t>
            </a:r>
          </a:p>
          <a:p>
            <a:pPr algn="ctr"/>
            <a:r>
              <a:rPr lang="en-SE" sz="2000" dirty="0"/>
              <a:t>Model</a:t>
            </a:r>
          </a:p>
        </p:txBody>
      </p:sp>
      <p:sp>
        <p:nvSpPr>
          <p:cNvPr id="48" name="Oval 47">
            <a:extLst>
              <a:ext uri="{FF2B5EF4-FFF2-40B4-BE49-F238E27FC236}">
                <a16:creationId xmlns:a16="http://schemas.microsoft.com/office/drawing/2014/main" id="{185CF619-E47A-61F9-77ED-022B8B50A109}"/>
              </a:ext>
            </a:extLst>
          </p:cNvPr>
          <p:cNvSpPr/>
          <p:nvPr/>
        </p:nvSpPr>
        <p:spPr bwMode="auto">
          <a:xfrm>
            <a:off x="9663289" y="203363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49" name="Oval 48">
            <a:extLst>
              <a:ext uri="{FF2B5EF4-FFF2-40B4-BE49-F238E27FC236}">
                <a16:creationId xmlns:a16="http://schemas.microsoft.com/office/drawing/2014/main" id="{513FAF3D-3BCE-B5ED-99A1-BCB6B38920FA}"/>
              </a:ext>
            </a:extLst>
          </p:cNvPr>
          <p:cNvSpPr/>
          <p:nvPr/>
        </p:nvSpPr>
        <p:spPr bwMode="auto">
          <a:xfrm>
            <a:off x="10700480" y="2077685"/>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0" name="Oval 49">
            <a:extLst>
              <a:ext uri="{FF2B5EF4-FFF2-40B4-BE49-F238E27FC236}">
                <a16:creationId xmlns:a16="http://schemas.microsoft.com/office/drawing/2014/main" id="{9D90B853-6485-C13C-8A02-97A507B59397}"/>
              </a:ext>
            </a:extLst>
          </p:cNvPr>
          <p:cNvSpPr/>
          <p:nvPr/>
        </p:nvSpPr>
        <p:spPr bwMode="auto">
          <a:xfrm>
            <a:off x="9885526" y="289965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1" name="Oval 50">
            <a:extLst>
              <a:ext uri="{FF2B5EF4-FFF2-40B4-BE49-F238E27FC236}">
                <a16:creationId xmlns:a16="http://schemas.microsoft.com/office/drawing/2014/main" id="{C9265CFF-E48D-5925-4994-F573235045A3}"/>
              </a:ext>
            </a:extLst>
          </p:cNvPr>
          <p:cNvSpPr/>
          <p:nvPr/>
        </p:nvSpPr>
        <p:spPr bwMode="auto">
          <a:xfrm>
            <a:off x="10722857" y="264394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2" name="Oval 51">
            <a:extLst>
              <a:ext uri="{FF2B5EF4-FFF2-40B4-BE49-F238E27FC236}">
                <a16:creationId xmlns:a16="http://schemas.microsoft.com/office/drawing/2014/main" id="{5FE67F44-6D3B-B07A-F1CD-1AD90ABA0C6B}"/>
              </a:ext>
            </a:extLst>
          </p:cNvPr>
          <p:cNvSpPr/>
          <p:nvPr/>
        </p:nvSpPr>
        <p:spPr bwMode="auto">
          <a:xfrm>
            <a:off x="9453196" y="5128588"/>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3" name="Oval 52">
            <a:extLst>
              <a:ext uri="{FF2B5EF4-FFF2-40B4-BE49-F238E27FC236}">
                <a16:creationId xmlns:a16="http://schemas.microsoft.com/office/drawing/2014/main" id="{02E988FC-6FDA-466B-4222-77300B014E8D}"/>
              </a:ext>
            </a:extLst>
          </p:cNvPr>
          <p:cNvSpPr/>
          <p:nvPr/>
        </p:nvSpPr>
        <p:spPr bwMode="auto">
          <a:xfrm>
            <a:off x="10968439" y="471756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4" name="Oval 53">
            <a:extLst>
              <a:ext uri="{FF2B5EF4-FFF2-40B4-BE49-F238E27FC236}">
                <a16:creationId xmlns:a16="http://schemas.microsoft.com/office/drawing/2014/main" id="{C861FD96-0966-7D1C-D625-7B194B328065}"/>
              </a:ext>
            </a:extLst>
          </p:cNvPr>
          <p:cNvSpPr/>
          <p:nvPr/>
        </p:nvSpPr>
        <p:spPr bwMode="auto">
          <a:xfrm>
            <a:off x="9893035" y="4973976"/>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6" name="Oval 55">
            <a:extLst>
              <a:ext uri="{FF2B5EF4-FFF2-40B4-BE49-F238E27FC236}">
                <a16:creationId xmlns:a16="http://schemas.microsoft.com/office/drawing/2014/main" id="{AB603CBB-8C69-0523-79B8-2EAD0F8F2F4A}"/>
              </a:ext>
            </a:extLst>
          </p:cNvPr>
          <p:cNvSpPr/>
          <p:nvPr/>
        </p:nvSpPr>
        <p:spPr bwMode="auto">
          <a:xfrm>
            <a:off x="9640711" y="563560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7" name="Oval 56">
            <a:extLst>
              <a:ext uri="{FF2B5EF4-FFF2-40B4-BE49-F238E27FC236}">
                <a16:creationId xmlns:a16="http://schemas.microsoft.com/office/drawing/2014/main" id="{54B9F1BD-EBD2-4D5E-1660-FF4BFD8F2992}"/>
              </a:ext>
            </a:extLst>
          </p:cNvPr>
          <p:cNvSpPr/>
          <p:nvPr/>
        </p:nvSpPr>
        <p:spPr bwMode="auto">
          <a:xfrm>
            <a:off x="9990667" y="245678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8" name="Oval 57">
            <a:extLst>
              <a:ext uri="{FF2B5EF4-FFF2-40B4-BE49-F238E27FC236}">
                <a16:creationId xmlns:a16="http://schemas.microsoft.com/office/drawing/2014/main" id="{DC07985C-E824-3C80-2D23-0C8B1DA991C9}"/>
              </a:ext>
            </a:extLst>
          </p:cNvPr>
          <p:cNvSpPr/>
          <p:nvPr/>
        </p:nvSpPr>
        <p:spPr bwMode="auto">
          <a:xfrm>
            <a:off x="10408217" y="186090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9" name="Oval 58">
            <a:extLst>
              <a:ext uri="{FF2B5EF4-FFF2-40B4-BE49-F238E27FC236}">
                <a16:creationId xmlns:a16="http://schemas.microsoft.com/office/drawing/2014/main" id="{8C9C7056-02FE-1420-3B50-D1256CCCCB0E}"/>
              </a:ext>
            </a:extLst>
          </p:cNvPr>
          <p:cNvSpPr/>
          <p:nvPr/>
        </p:nvSpPr>
        <p:spPr bwMode="auto">
          <a:xfrm>
            <a:off x="10804750" y="3193914"/>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60" name="Oval 59">
            <a:extLst>
              <a:ext uri="{FF2B5EF4-FFF2-40B4-BE49-F238E27FC236}">
                <a16:creationId xmlns:a16="http://schemas.microsoft.com/office/drawing/2014/main" id="{BCFFD534-824A-ABFB-825C-5841429CA2F9}"/>
              </a:ext>
            </a:extLst>
          </p:cNvPr>
          <p:cNvSpPr/>
          <p:nvPr/>
        </p:nvSpPr>
        <p:spPr bwMode="auto">
          <a:xfrm>
            <a:off x="10318045" y="5529171"/>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3" name="Oval 2">
            <a:extLst>
              <a:ext uri="{FF2B5EF4-FFF2-40B4-BE49-F238E27FC236}">
                <a16:creationId xmlns:a16="http://schemas.microsoft.com/office/drawing/2014/main" id="{681B8651-A7CC-E90A-2875-CAE9A3A4D1B8}"/>
              </a:ext>
            </a:extLst>
          </p:cNvPr>
          <p:cNvSpPr/>
          <p:nvPr/>
        </p:nvSpPr>
        <p:spPr bwMode="auto">
          <a:xfrm>
            <a:off x="9266898" y="4717563"/>
            <a:ext cx="1622689" cy="1694526"/>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Tree>
    <p:extLst>
      <p:ext uri="{BB962C8B-B14F-4D97-AF65-F5344CB8AC3E}">
        <p14:creationId xmlns:p14="http://schemas.microsoft.com/office/powerpoint/2010/main" val="30631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Chunking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253475" y="1664301"/>
            <a:ext cx="6790266" cy="523220"/>
          </a:xfrm>
          <a:prstGeom prst="rect">
            <a:avLst/>
          </a:prstGeom>
          <a:noFill/>
        </p:spPr>
        <p:txBody>
          <a:bodyPr wrap="square">
            <a:spAutoFit/>
          </a:bodyPr>
          <a:lstStyle/>
          <a:p>
            <a:pPr marL="0" indent="0">
              <a:buNone/>
            </a:pPr>
            <a:r>
              <a:rPr lang="en-US" sz="2800" b="1" dirty="0">
                <a:solidFill>
                  <a:schemeClr val="accent1"/>
                </a:solidFill>
              </a:rPr>
              <a:t>Fixed-Size Chunking </a:t>
            </a:r>
          </a:p>
        </p:txBody>
      </p:sp>
      <p:pic>
        <p:nvPicPr>
          <p:cNvPr id="10" name="Picture 9" descr="A text on a screen&#10;&#10;Description automatically generated with medium confidence">
            <a:extLst>
              <a:ext uri="{FF2B5EF4-FFF2-40B4-BE49-F238E27FC236}">
                <a16:creationId xmlns:a16="http://schemas.microsoft.com/office/drawing/2014/main" id="{D1B3235D-BBEC-D8D3-3981-6F3BD40C0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0" y="2600695"/>
            <a:ext cx="4614143" cy="3930566"/>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71CCF972-EEEF-F020-3487-BD40AEF35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490" y="2418188"/>
            <a:ext cx="6598510" cy="3756981"/>
          </a:xfrm>
          <a:prstGeom prst="rect">
            <a:avLst/>
          </a:prstGeom>
        </p:spPr>
      </p:pic>
      <p:sp>
        <p:nvSpPr>
          <p:cNvPr id="15" name="TextBox 14">
            <a:extLst>
              <a:ext uri="{FF2B5EF4-FFF2-40B4-BE49-F238E27FC236}">
                <a16:creationId xmlns:a16="http://schemas.microsoft.com/office/drawing/2014/main" id="{B18E5A63-FF67-4B2A-978A-177C8B2F5300}"/>
              </a:ext>
            </a:extLst>
          </p:cNvPr>
          <p:cNvSpPr txBox="1"/>
          <p:nvPr/>
        </p:nvSpPr>
        <p:spPr>
          <a:xfrm>
            <a:off x="7082280" y="1664301"/>
            <a:ext cx="6790266" cy="523220"/>
          </a:xfrm>
          <a:prstGeom prst="rect">
            <a:avLst/>
          </a:prstGeom>
          <a:noFill/>
        </p:spPr>
        <p:txBody>
          <a:bodyPr wrap="square">
            <a:spAutoFit/>
          </a:bodyPr>
          <a:lstStyle/>
          <a:p>
            <a:pPr marL="0" indent="0">
              <a:buNone/>
            </a:pPr>
            <a:r>
              <a:rPr lang="en-US" sz="2800" b="1" dirty="0">
                <a:solidFill>
                  <a:schemeClr val="accent1"/>
                </a:solidFill>
              </a:rPr>
              <a:t>Context Aware Chunking</a:t>
            </a:r>
          </a:p>
        </p:txBody>
      </p:sp>
    </p:spTree>
    <p:extLst>
      <p:ext uri="{BB962C8B-B14F-4D97-AF65-F5344CB8AC3E}">
        <p14:creationId xmlns:p14="http://schemas.microsoft.com/office/powerpoint/2010/main" val="401271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Exploring Vector Databases </a:t>
            </a:r>
          </a:p>
        </p:txBody>
      </p:sp>
      <p:pic>
        <p:nvPicPr>
          <p:cNvPr id="6" name="Picture 5" descr="A screenshot of a computer&#10;&#10;Description automatically generated">
            <a:extLst>
              <a:ext uri="{FF2B5EF4-FFF2-40B4-BE49-F238E27FC236}">
                <a16:creationId xmlns:a16="http://schemas.microsoft.com/office/drawing/2014/main" id="{8573581A-E07B-AB20-028C-650C2C99F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79" y="1993650"/>
            <a:ext cx="6413334" cy="4864350"/>
          </a:xfrm>
          <a:prstGeom prst="rect">
            <a:avLst/>
          </a:prstGeom>
        </p:spPr>
      </p:pic>
    </p:spTree>
    <p:extLst>
      <p:ext uri="{BB962C8B-B14F-4D97-AF65-F5344CB8AC3E}">
        <p14:creationId xmlns:p14="http://schemas.microsoft.com/office/powerpoint/2010/main" val="56251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miling&#10;&#10;Description automatically generated">
            <a:extLst>
              <a:ext uri="{FF2B5EF4-FFF2-40B4-BE49-F238E27FC236}">
                <a16:creationId xmlns:a16="http://schemas.microsoft.com/office/drawing/2014/main" id="{5B1D2DE2-17FE-8FCD-24BA-D92A4D788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289" y="1151467"/>
            <a:ext cx="7772400" cy="4371975"/>
          </a:xfrm>
          <a:prstGeom prst="rect">
            <a:avLst/>
          </a:prstGeom>
        </p:spPr>
      </p:pic>
    </p:spTree>
    <p:extLst>
      <p:ext uri="{BB962C8B-B14F-4D97-AF65-F5344CB8AC3E}">
        <p14:creationId xmlns:p14="http://schemas.microsoft.com/office/powerpoint/2010/main" val="8570303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59074" y="2354352"/>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Image Generation</a:t>
            </a:r>
            <a:br>
              <a:rPr lang="en-US" sz="7200" dirty="0">
                <a:gradFill flip="none" rotWithShape="1">
                  <a:gsLst>
                    <a:gs pos="0">
                      <a:schemeClr val="accent1"/>
                    </a:gs>
                    <a:gs pos="100000">
                      <a:schemeClr val="accent4"/>
                    </a:gs>
                  </a:gsLst>
                  <a:lin ang="0" scaled="1"/>
                  <a:tileRect/>
                </a:gradFill>
              </a:rPr>
            </a:br>
            <a:r>
              <a:rPr lang="en-US" sz="7200" dirty="0">
                <a:gradFill flip="none" rotWithShape="1">
                  <a:gsLst>
                    <a:gs pos="0">
                      <a:schemeClr val="accent1"/>
                    </a:gs>
                    <a:gs pos="100000">
                      <a:schemeClr val="accent4"/>
                    </a:gs>
                  </a:gsLst>
                  <a:lin ang="0" scaled="1"/>
                  <a:tileRect/>
                </a:gradFill>
              </a:rPr>
              <a:t>Applications </a:t>
            </a:r>
          </a:p>
        </p:txBody>
      </p:sp>
    </p:spTree>
    <p:extLst>
      <p:ext uri="{BB962C8B-B14F-4D97-AF65-F5344CB8AC3E}">
        <p14:creationId xmlns:p14="http://schemas.microsoft.com/office/powerpoint/2010/main" val="3751606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304800" y="5091909"/>
            <a:ext cx="10634133" cy="710063"/>
          </a:xfrm>
        </p:spPr>
        <p:txBody>
          <a:bodyPr/>
          <a:lstStyle/>
          <a:p>
            <a:r>
              <a:rPr lang="en-US" dirty="0"/>
              <a:t>12 Lessons - Everything You Need to Know to Build Generative AI Applications </a:t>
            </a:r>
          </a:p>
        </p:txBody>
      </p:sp>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pic>
        <p:nvPicPr>
          <p:cNvPr id="7" name="Picture 6" descr="A purple and black square with white text&#10;&#10;Description automatically generated">
            <a:extLst>
              <a:ext uri="{FF2B5EF4-FFF2-40B4-BE49-F238E27FC236}">
                <a16:creationId xmlns:a16="http://schemas.microsoft.com/office/drawing/2014/main" id="{86A05DFD-95C9-D8F7-B4F9-FD64AAA9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39" y="535955"/>
            <a:ext cx="7772400" cy="4371975"/>
          </a:xfrm>
          <a:prstGeom prst="rect">
            <a:avLst/>
          </a:prstGeom>
        </p:spPr>
      </p:pic>
      <p:sp>
        <p:nvSpPr>
          <p:cNvPr id="8" name="TextBox 7">
            <a:extLst>
              <a:ext uri="{FF2B5EF4-FFF2-40B4-BE49-F238E27FC236}">
                <a16:creationId xmlns:a16="http://schemas.microsoft.com/office/drawing/2014/main" id="{C6487592-46C0-531A-41B8-8472DCD9740C}"/>
              </a:ext>
            </a:extLst>
          </p:cNvPr>
          <p:cNvSpPr txBox="1"/>
          <p:nvPr/>
        </p:nvSpPr>
        <p:spPr>
          <a:xfrm>
            <a:off x="568472" y="5985951"/>
            <a:ext cx="10877465" cy="615553"/>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Find the Repo Here: </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aka.ms</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genai</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-beginners </a:t>
            </a:r>
            <a:endParaRPr lang="en-SE" sz="4000" dirty="0" err="1"/>
          </a:p>
        </p:txBody>
      </p:sp>
    </p:spTree>
    <p:extLst>
      <p:ext uri="{BB962C8B-B14F-4D97-AF65-F5344CB8AC3E}">
        <p14:creationId xmlns:p14="http://schemas.microsoft.com/office/powerpoint/2010/main" val="39497425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Image Generation Use Cases </a:t>
            </a:r>
          </a:p>
        </p:txBody>
      </p:sp>
      <p:sp>
        <p:nvSpPr>
          <p:cNvPr id="3" name="Rectangle 2">
            <a:extLst>
              <a:ext uri="{FF2B5EF4-FFF2-40B4-BE49-F238E27FC236}">
                <a16:creationId xmlns:a16="http://schemas.microsoft.com/office/drawing/2014/main" id="{6C906B16-EF7F-DEB5-6584-B93581DEA875}"/>
              </a:ext>
              <a:ext uri="{C183D7F6-B498-43B3-948B-1728B52AA6E4}">
                <adec:decorative xmlns:adec="http://schemas.microsoft.com/office/drawing/2017/decorative" val="1"/>
              </a:ext>
            </a:extLst>
          </p:cNvPr>
          <p:cNvSpPr/>
          <p:nvPr/>
        </p:nvSpPr>
        <p:spPr bwMode="auto">
          <a:xfrm>
            <a:off x="8562901" y="2032470"/>
            <a:ext cx="3075867" cy="3896370"/>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4" name="Rectangle 3">
            <a:extLst>
              <a:ext uri="{FF2B5EF4-FFF2-40B4-BE49-F238E27FC236}">
                <a16:creationId xmlns:a16="http://schemas.microsoft.com/office/drawing/2014/main" id="{ADD16604-3C59-DDE9-87B5-03C93D8EA3E2}"/>
              </a:ext>
              <a:ext uri="{C183D7F6-B498-43B3-948B-1728B52AA6E4}">
                <adec:decorative xmlns:adec="http://schemas.microsoft.com/office/drawing/2017/decorative" val="1"/>
              </a:ext>
            </a:extLst>
          </p:cNvPr>
          <p:cNvSpPr/>
          <p:nvPr/>
        </p:nvSpPr>
        <p:spPr bwMode="auto">
          <a:xfrm>
            <a:off x="789715" y="2018192"/>
            <a:ext cx="3091622"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8" name="Rectangle 7">
            <a:extLst>
              <a:ext uri="{FF2B5EF4-FFF2-40B4-BE49-F238E27FC236}">
                <a16:creationId xmlns:a16="http://schemas.microsoft.com/office/drawing/2014/main" id="{7F4D8A19-AFBA-4185-43B2-F3456382CE59}"/>
              </a:ext>
              <a:ext uri="{C183D7F6-B498-43B3-948B-1728B52AA6E4}">
                <adec:decorative xmlns:adec="http://schemas.microsoft.com/office/drawing/2017/decorative" val="1"/>
              </a:ext>
            </a:extLst>
          </p:cNvPr>
          <p:cNvSpPr/>
          <p:nvPr/>
        </p:nvSpPr>
        <p:spPr bwMode="auto">
          <a:xfrm>
            <a:off x="4606335" y="2032470"/>
            <a:ext cx="309444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1" name="TextBox 20">
            <a:extLst>
              <a:ext uri="{FF2B5EF4-FFF2-40B4-BE49-F238E27FC236}">
                <a16:creationId xmlns:a16="http://schemas.microsoft.com/office/drawing/2014/main" id="{E528ACF9-C34E-B609-209B-C8FCE912761F}"/>
              </a:ext>
            </a:extLst>
          </p:cNvPr>
          <p:cNvSpPr txBox="1"/>
          <p:nvPr/>
        </p:nvSpPr>
        <p:spPr>
          <a:xfrm>
            <a:off x="1018644" y="2216637"/>
            <a:ext cx="2338532"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Segoe UI Semibold"/>
                <a:ea typeface="+mn-ea"/>
                <a:cs typeface="+mn-cs"/>
              </a:rPr>
              <a:t>Image Generation</a:t>
            </a:r>
          </a:p>
        </p:txBody>
      </p:sp>
      <p:sp>
        <p:nvSpPr>
          <p:cNvPr id="23" name="TextBox 22">
            <a:extLst>
              <a:ext uri="{FF2B5EF4-FFF2-40B4-BE49-F238E27FC236}">
                <a16:creationId xmlns:a16="http://schemas.microsoft.com/office/drawing/2014/main" id="{69052599-C55C-4BCD-227A-9F32AA71118A}"/>
              </a:ext>
            </a:extLst>
          </p:cNvPr>
          <p:cNvSpPr txBox="1"/>
          <p:nvPr/>
        </p:nvSpPr>
        <p:spPr>
          <a:xfrm>
            <a:off x="4894985" y="2203691"/>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accent1"/>
                </a:solidFill>
                <a:latin typeface="Segoe UI Semibold"/>
              </a:rPr>
              <a:t>Editing Images</a:t>
            </a:r>
            <a:endParaRPr kumimoji="0" lang="en-US" sz="1800" b="1"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B9280369-B5B6-B582-8A7C-FCE0CC91A003}"/>
              </a:ext>
            </a:extLst>
          </p:cNvPr>
          <p:cNvSpPr txBox="1"/>
          <p:nvPr/>
        </p:nvSpPr>
        <p:spPr>
          <a:xfrm>
            <a:off x="7989426" y="2216637"/>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accent1"/>
                </a:solidFill>
                <a:latin typeface="Segoe UI"/>
              </a:rPr>
              <a:t>Creating Variations </a:t>
            </a:r>
            <a:endParaRPr kumimoji="0" lang="en-US" sz="18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A6007A58-63C4-1E1F-90A8-02BDB2C73409}"/>
              </a:ext>
            </a:extLst>
          </p:cNvPr>
          <p:cNvSpPr txBox="1"/>
          <p:nvPr/>
        </p:nvSpPr>
        <p:spPr>
          <a:xfrm>
            <a:off x="8648297" y="5344065"/>
            <a:ext cx="2905073" cy="584775"/>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dirty="0">
                <a:solidFill>
                  <a:schemeClr val="bg1"/>
                </a:solidFill>
                <a:latin typeface="Segoe UI"/>
              </a:rPr>
              <a:t>Only Available on DALLE-2 Open AI </a:t>
            </a:r>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D7038F3A-C317-0909-0A70-3E6FA214F0FC}"/>
              </a:ext>
            </a:extLst>
          </p:cNvPr>
          <p:cNvSpPr txBox="1"/>
          <p:nvPr/>
        </p:nvSpPr>
        <p:spPr>
          <a:xfrm>
            <a:off x="922903" y="2784414"/>
            <a:ext cx="2825245" cy="3216265"/>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Prompt</a:t>
            </a:r>
            <a:r>
              <a:rPr lang="en-US" sz="1600" dirty="0">
                <a:solidFill>
                  <a:schemeClr val="bg1"/>
                </a:solidFill>
                <a:latin typeface="Segoe UI"/>
              </a:rPr>
              <a:t> - Description of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Size of Image </a:t>
            </a:r>
            <a:r>
              <a:rPr lang="en-US" sz="1600" dirty="0">
                <a:solidFill>
                  <a:schemeClr val="bg1"/>
                </a:solidFill>
                <a:latin typeface="Segoe UI"/>
              </a:rPr>
              <a:t>- # of Pixels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N</a:t>
            </a:r>
            <a:r>
              <a:rPr lang="en-US" sz="1600" dirty="0">
                <a:solidFill>
                  <a:schemeClr val="bg1"/>
                </a:solidFill>
                <a:latin typeface="Segoe UI"/>
              </a:rPr>
              <a:t> - # of images generated</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Temperature</a:t>
            </a:r>
            <a:r>
              <a:rPr lang="en-US" sz="1600" dirty="0">
                <a:solidFill>
                  <a:schemeClr val="bg1"/>
                </a:solidFill>
                <a:latin typeface="Segoe UI"/>
              </a:rPr>
              <a:t> – Randomness of output  </a:t>
            </a:r>
          </a:p>
          <a:p>
            <a:pPr marL="0" marR="0" lvl="1" indent="0" algn="ctr" defTabSz="914400" rtl="0" eaLnBrk="1" fontAlgn="auto" latinLnBrk="0" hangingPunct="1">
              <a:lnSpc>
                <a:spcPct val="100000"/>
              </a:lnSpc>
              <a:spcBef>
                <a:spcPts val="600"/>
              </a:spcBef>
              <a:spcAft>
                <a:spcPts val="1200"/>
              </a:spcAft>
              <a:buClrTx/>
              <a:buSzTx/>
              <a:buFontTx/>
              <a:buNone/>
              <a:tabLst/>
              <a:defRPr/>
            </a:pPr>
            <a:endParaRPr lang="en-US" sz="1600" dirty="0">
              <a:solidFill>
                <a:schemeClr val="bg1"/>
              </a:solidFill>
              <a:latin typeface="Segoe UI"/>
            </a:endParaRPr>
          </a:p>
        </p:txBody>
      </p:sp>
      <p:sp>
        <p:nvSpPr>
          <p:cNvPr id="62" name="TextBox 61">
            <a:extLst>
              <a:ext uri="{FF2B5EF4-FFF2-40B4-BE49-F238E27FC236}">
                <a16:creationId xmlns:a16="http://schemas.microsoft.com/office/drawing/2014/main" id="{570E1E74-BF6E-C30A-3D85-7F035A2725BC}"/>
              </a:ext>
            </a:extLst>
          </p:cNvPr>
          <p:cNvSpPr txBox="1"/>
          <p:nvPr/>
        </p:nvSpPr>
        <p:spPr>
          <a:xfrm>
            <a:off x="4809496" y="2598888"/>
            <a:ext cx="2825245" cy="3693319"/>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Image</a:t>
            </a:r>
            <a:r>
              <a:rPr lang="en-US" sz="1600" dirty="0">
                <a:solidFill>
                  <a:schemeClr val="bg1"/>
                </a:solidFill>
                <a:latin typeface="Segoe UI"/>
              </a:rPr>
              <a:t> – Original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Image Mask </a:t>
            </a:r>
            <a:r>
              <a:rPr lang="en-US" sz="1600" dirty="0">
                <a:solidFill>
                  <a:schemeClr val="bg1"/>
                </a:solidFill>
                <a:latin typeface="Segoe UI"/>
              </a:rPr>
              <a:t>– Area for edits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Prompt</a:t>
            </a:r>
            <a:r>
              <a:rPr lang="en-US" sz="1600" dirty="0">
                <a:solidFill>
                  <a:schemeClr val="bg1"/>
                </a:solidFill>
                <a:latin typeface="Segoe UI"/>
              </a:rPr>
              <a:t>  - Description of edits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N</a:t>
            </a:r>
            <a:r>
              <a:rPr lang="en-US" sz="1600" dirty="0">
                <a:solidFill>
                  <a:schemeClr val="bg1"/>
                </a:solidFill>
                <a:latin typeface="Segoe UI"/>
              </a:rPr>
              <a:t> - # of images generated</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Temperature</a:t>
            </a:r>
            <a:r>
              <a:rPr lang="en-US" sz="1600" dirty="0">
                <a:solidFill>
                  <a:schemeClr val="bg1"/>
                </a:solidFill>
                <a:latin typeface="Segoe UI"/>
              </a:rPr>
              <a:t> – Randomness of output  </a:t>
            </a:r>
          </a:p>
          <a:p>
            <a:pPr marL="0" marR="0" lvl="1" indent="0" algn="ctr" defTabSz="914400" rtl="0" eaLnBrk="1" fontAlgn="auto" latinLnBrk="0" hangingPunct="1">
              <a:lnSpc>
                <a:spcPct val="100000"/>
              </a:lnSpc>
              <a:spcBef>
                <a:spcPts val="600"/>
              </a:spcBef>
              <a:spcAft>
                <a:spcPts val="1200"/>
              </a:spcAft>
              <a:buClrTx/>
              <a:buSzTx/>
              <a:buFontTx/>
              <a:buNone/>
              <a:tabLst/>
              <a:defRPr/>
            </a:pPr>
            <a:endParaRPr lang="en-US" sz="1600" dirty="0">
              <a:solidFill>
                <a:schemeClr val="bg1"/>
              </a:solidFill>
              <a:latin typeface="Segoe UI"/>
            </a:endParaRPr>
          </a:p>
        </p:txBody>
      </p:sp>
      <p:sp>
        <p:nvSpPr>
          <p:cNvPr id="64" name="TextBox 63">
            <a:extLst>
              <a:ext uri="{FF2B5EF4-FFF2-40B4-BE49-F238E27FC236}">
                <a16:creationId xmlns:a16="http://schemas.microsoft.com/office/drawing/2014/main" id="{886347C2-BD13-7F07-070A-50D9629974D7}"/>
              </a:ext>
            </a:extLst>
          </p:cNvPr>
          <p:cNvSpPr txBox="1"/>
          <p:nvPr/>
        </p:nvSpPr>
        <p:spPr>
          <a:xfrm>
            <a:off x="6704490" y="2719756"/>
            <a:ext cx="6792686" cy="1892826"/>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b="1" dirty="0">
                <a:solidFill>
                  <a:schemeClr val="bg1"/>
                </a:solidFill>
                <a:latin typeface="Segoe UI"/>
              </a:rPr>
              <a:t>Image</a:t>
            </a:r>
            <a:r>
              <a:rPr lang="en-US" sz="1800" dirty="0">
                <a:solidFill>
                  <a:schemeClr val="bg1"/>
                </a:solidFill>
                <a:latin typeface="Segoe UI"/>
              </a:rPr>
              <a:t> – Original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bg1"/>
                </a:solidFill>
                <a:latin typeface="Segoe UI"/>
              </a:rPr>
              <a:t>N</a:t>
            </a:r>
            <a:r>
              <a:rPr lang="en-US" dirty="0">
                <a:solidFill>
                  <a:schemeClr val="bg1"/>
                </a:solidFill>
                <a:latin typeface="Segoe UI"/>
              </a:rPr>
              <a:t> - # of variations </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b="1" dirty="0">
                <a:solidFill>
                  <a:schemeClr val="bg1"/>
                </a:solidFill>
                <a:latin typeface="Segoe UI"/>
              </a:rPr>
              <a:t>Size  of Image </a:t>
            </a:r>
            <a:r>
              <a:rPr lang="en-US" sz="1800" dirty="0">
                <a:solidFill>
                  <a:schemeClr val="bg1"/>
                </a:solidFill>
                <a:latin typeface="Segoe UI"/>
              </a:rPr>
              <a:t>– # of Pixels</a:t>
            </a:r>
          </a:p>
        </p:txBody>
      </p:sp>
    </p:spTree>
    <p:extLst>
      <p:ext uri="{BB962C8B-B14F-4D97-AF65-F5344CB8AC3E}">
        <p14:creationId xmlns:p14="http://schemas.microsoft.com/office/powerpoint/2010/main" val="39908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Exploring Vector Databases </a:t>
            </a:r>
          </a:p>
        </p:txBody>
      </p:sp>
      <p:pic>
        <p:nvPicPr>
          <p:cNvPr id="4" name="Picture 3">
            <a:extLst>
              <a:ext uri="{FF2B5EF4-FFF2-40B4-BE49-F238E27FC236}">
                <a16:creationId xmlns:a16="http://schemas.microsoft.com/office/drawing/2014/main" id="{1C1CCD2A-7321-A473-2D35-D67CD56DC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872" y="2057400"/>
            <a:ext cx="7772400" cy="4371975"/>
          </a:xfrm>
          <a:prstGeom prst="rect">
            <a:avLst/>
          </a:prstGeom>
        </p:spPr>
      </p:pic>
    </p:spTree>
    <p:extLst>
      <p:ext uri="{BB962C8B-B14F-4D97-AF65-F5344CB8AC3E}">
        <p14:creationId xmlns:p14="http://schemas.microsoft.com/office/powerpoint/2010/main" val="216150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Build a Generative AI Application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534897" y="4652610"/>
            <a:ext cx="9144000" cy="677862"/>
          </a:xfrm>
          <a:prstGeom prst="rect">
            <a:avLst/>
          </a:prstGeom>
        </p:spPr>
        <p:txBody>
          <a:bodyPr/>
          <a:lstStyle/>
          <a:p>
            <a:pPr marL="0" indent="0">
              <a:buNone/>
            </a:pPr>
            <a:r>
              <a:rPr lang="en-US" dirty="0">
                <a:solidFill>
                  <a:schemeClr val="bg2"/>
                </a:solidFill>
              </a:rPr>
              <a:t>Let’s build something together! </a:t>
            </a:r>
          </a:p>
        </p:txBody>
      </p:sp>
    </p:spTree>
    <p:extLst>
      <p:ext uri="{BB962C8B-B14F-4D97-AF65-F5344CB8AC3E}">
        <p14:creationId xmlns:p14="http://schemas.microsoft.com/office/powerpoint/2010/main" val="12218867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Deploying a Model </a:t>
            </a:r>
          </a:p>
        </p:txBody>
      </p:sp>
      <p:pic>
        <p:nvPicPr>
          <p:cNvPr id="5" name="Picture 4" descr="A screenshot of a computer&#10;&#10;Description automatically generated">
            <a:extLst>
              <a:ext uri="{FF2B5EF4-FFF2-40B4-BE49-F238E27FC236}">
                <a16:creationId xmlns:a16="http://schemas.microsoft.com/office/drawing/2014/main" id="{A5699D01-E8B3-CE85-92FF-F138DCA4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586" y="1768885"/>
            <a:ext cx="5248399" cy="4300090"/>
          </a:xfrm>
          <a:prstGeom prst="rect">
            <a:avLst/>
          </a:prstGeom>
        </p:spPr>
      </p:pic>
    </p:spTree>
    <p:extLst>
      <p:ext uri="{BB962C8B-B14F-4D97-AF65-F5344CB8AC3E}">
        <p14:creationId xmlns:p14="http://schemas.microsoft.com/office/powerpoint/2010/main" val="72619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Connecting to a Model – Sample Code </a:t>
            </a:r>
          </a:p>
        </p:txBody>
      </p:sp>
      <p:pic>
        <p:nvPicPr>
          <p:cNvPr id="4" name="Picture 3" descr="A screenshot of a computer program&#10;&#10;Description automatically generated">
            <a:extLst>
              <a:ext uri="{FF2B5EF4-FFF2-40B4-BE49-F238E27FC236}">
                <a16:creationId xmlns:a16="http://schemas.microsoft.com/office/drawing/2014/main" id="{04A0DDE2-0230-C767-E3C4-A48AD2BBE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35" y="1324319"/>
            <a:ext cx="3642675" cy="5533681"/>
          </a:xfrm>
          <a:prstGeom prst="rect">
            <a:avLst/>
          </a:prstGeom>
        </p:spPr>
      </p:pic>
    </p:spTree>
    <p:extLst>
      <p:ext uri="{BB962C8B-B14F-4D97-AF65-F5344CB8AC3E}">
        <p14:creationId xmlns:p14="http://schemas.microsoft.com/office/powerpoint/2010/main" val="37401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Connecting to a Model – Making a Request </a:t>
            </a:r>
          </a:p>
        </p:txBody>
      </p:sp>
      <p:pic>
        <p:nvPicPr>
          <p:cNvPr id="5" name="Picture 4" descr="A screenshot of a computer program&#10;&#10;Description automatically generated">
            <a:extLst>
              <a:ext uri="{FF2B5EF4-FFF2-40B4-BE49-F238E27FC236}">
                <a16:creationId xmlns:a16="http://schemas.microsoft.com/office/drawing/2014/main" id="{B447E199-3470-60EA-3A8A-DB7CBE816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72" y="1500117"/>
            <a:ext cx="6182941" cy="5443264"/>
          </a:xfrm>
          <a:prstGeom prst="rect">
            <a:avLst/>
          </a:prstGeom>
        </p:spPr>
      </p:pic>
    </p:spTree>
    <p:extLst>
      <p:ext uri="{BB962C8B-B14F-4D97-AF65-F5344CB8AC3E}">
        <p14:creationId xmlns:p14="http://schemas.microsoft.com/office/powerpoint/2010/main" val="277328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Observing the Response </a:t>
            </a:r>
          </a:p>
        </p:txBody>
      </p:sp>
      <p:pic>
        <p:nvPicPr>
          <p:cNvPr id="4" name="Picture 3" descr="A screenshot of a computer program&#10;&#10;Description automatically generated">
            <a:extLst>
              <a:ext uri="{FF2B5EF4-FFF2-40B4-BE49-F238E27FC236}">
                <a16:creationId xmlns:a16="http://schemas.microsoft.com/office/drawing/2014/main" id="{9FBAACDE-5586-4387-7475-D07DB233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7" y="0"/>
            <a:ext cx="3750599" cy="6858000"/>
          </a:xfrm>
          <a:prstGeom prst="rect">
            <a:avLst/>
          </a:prstGeom>
        </p:spPr>
      </p:pic>
    </p:spTree>
    <p:extLst>
      <p:ext uri="{BB962C8B-B14F-4D97-AF65-F5344CB8AC3E}">
        <p14:creationId xmlns:p14="http://schemas.microsoft.com/office/powerpoint/2010/main" val="267613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Integrating Responses – Function Calling </a:t>
            </a:r>
          </a:p>
        </p:txBody>
      </p:sp>
      <p:sp>
        <p:nvSpPr>
          <p:cNvPr id="8" name="Rounded Rectangle 7">
            <a:extLst>
              <a:ext uri="{FF2B5EF4-FFF2-40B4-BE49-F238E27FC236}">
                <a16:creationId xmlns:a16="http://schemas.microsoft.com/office/drawing/2014/main" id="{43136690-C882-89E5-6C59-2AB5EAED273A}"/>
              </a:ext>
            </a:extLst>
          </p:cNvPr>
          <p:cNvSpPr/>
          <p:nvPr/>
        </p:nvSpPr>
        <p:spPr bwMode="auto">
          <a:xfrm>
            <a:off x="1986523" y="313382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10" name="TextBox 9">
            <a:extLst>
              <a:ext uri="{FF2B5EF4-FFF2-40B4-BE49-F238E27FC236}">
                <a16:creationId xmlns:a16="http://schemas.microsoft.com/office/drawing/2014/main" id="{66A34425-6E8C-E6F8-FE2C-F862E209469F}"/>
              </a:ext>
            </a:extLst>
          </p:cNvPr>
          <p:cNvSpPr txBox="1"/>
          <p:nvPr/>
        </p:nvSpPr>
        <p:spPr>
          <a:xfrm>
            <a:off x="-109311" y="3173474"/>
            <a:ext cx="6792686" cy="923330"/>
          </a:xfrm>
          <a:prstGeom prst="rect">
            <a:avLst/>
          </a:prstGeom>
          <a:noFill/>
        </p:spPr>
        <p:txBody>
          <a:bodyPr wrap="square">
            <a:spAutoFit/>
          </a:bodyPr>
          <a:lstStyle/>
          <a:p>
            <a:pPr algn="ctr"/>
            <a:r>
              <a:rPr lang="en-SE" sz="1800" dirty="0"/>
              <a:t>User: ”I am a beginner </a:t>
            </a:r>
          </a:p>
          <a:p>
            <a:pPr algn="ctr"/>
            <a:r>
              <a:rPr lang="en-SE" sz="1800" dirty="0"/>
              <a:t>with </a:t>
            </a:r>
          </a:p>
          <a:p>
            <a:pPr algn="ctr"/>
            <a:r>
              <a:rPr lang="en-SE" dirty="0"/>
              <a:t>Azure AI”</a:t>
            </a:r>
            <a:endParaRPr lang="en-SE" sz="1800" dirty="0"/>
          </a:p>
        </p:txBody>
      </p:sp>
      <p:cxnSp>
        <p:nvCxnSpPr>
          <p:cNvPr id="11" name="Straight Arrow Connector 10">
            <a:extLst>
              <a:ext uri="{FF2B5EF4-FFF2-40B4-BE49-F238E27FC236}">
                <a16:creationId xmlns:a16="http://schemas.microsoft.com/office/drawing/2014/main" id="{3197A486-FBA1-E78D-9732-EFA3D58AD746}"/>
              </a:ext>
            </a:extLst>
          </p:cNvPr>
          <p:cNvCxnSpPr>
            <a:cxnSpLocks/>
            <a:stCxn id="8" idx="0"/>
            <a:endCxn id="16" idx="1"/>
          </p:cNvCxnSpPr>
          <p:nvPr/>
        </p:nvCxnSpPr>
        <p:spPr>
          <a:xfrm flipV="1">
            <a:off x="3225824" y="2113809"/>
            <a:ext cx="1717654" cy="1020013"/>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6" name="Rounded Rectangle 15">
            <a:extLst>
              <a:ext uri="{FF2B5EF4-FFF2-40B4-BE49-F238E27FC236}">
                <a16:creationId xmlns:a16="http://schemas.microsoft.com/office/drawing/2014/main" id="{B632CCD8-1C5A-9D5C-6BCC-69832AC8BC47}"/>
              </a:ext>
            </a:extLst>
          </p:cNvPr>
          <p:cNvSpPr/>
          <p:nvPr/>
        </p:nvSpPr>
        <p:spPr bwMode="auto">
          <a:xfrm>
            <a:off x="4943478" y="161249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19" name="TextBox 18">
            <a:extLst>
              <a:ext uri="{FF2B5EF4-FFF2-40B4-BE49-F238E27FC236}">
                <a16:creationId xmlns:a16="http://schemas.microsoft.com/office/drawing/2014/main" id="{46137867-E6C0-5967-086E-3FF00F72ABB1}"/>
              </a:ext>
            </a:extLst>
          </p:cNvPr>
          <p:cNvSpPr txBox="1"/>
          <p:nvPr/>
        </p:nvSpPr>
        <p:spPr>
          <a:xfrm>
            <a:off x="5254069" y="1612492"/>
            <a:ext cx="2018807" cy="923330"/>
          </a:xfrm>
          <a:prstGeom prst="rect">
            <a:avLst/>
          </a:prstGeom>
          <a:noFill/>
        </p:spPr>
        <p:txBody>
          <a:bodyPr wrap="square" lIns="0" tIns="0" rIns="0" bIns="0" rtlCol="0">
            <a:spAutoFit/>
          </a:bodyPr>
          <a:lstStyle/>
          <a:p>
            <a:pPr algn="ctr"/>
            <a:r>
              <a:rPr lang="en-SE" sz="2000" dirty="0"/>
              <a:t>LLM </a:t>
            </a:r>
          </a:p>
          <a:p>
            <a:pPr algn="ctr"/>
            <a:r>
              <a:rPr lang="en-SE" sz="2000" dirty="0"/>
              <a:t>Skill: Beginner </a:t>
            </a:r>
          </a:p>
          <a:p>
            <a:pPr algn="ctr"/>
            <a:r>
              <a:rPr lang="en-SE" sz="2000" dirty="0"/>
              <a:t>Product: Azure </a:t>
            </a:r>
          </a:p>
        </p:txBody>
      </p:sp>
      <p:cxnSp>
        <p:nvCxnSpPr>
          <p:cNvPr id="20" name="Straight Arrow Connector 19">
            <a:extLst>
              <a:ext uri="{FF2B5EF4-FFF2-40B4-BE49-F238E27FC236}">
                <a16:creationId xmlns:a16="http://schemas.microsoft.com/office/drawing/2014/main" id="{886480F8-92B1-7F35-C576-D4E327050CC9}"/>
              </a:ext>
            </a:extLst>
          </p:cNvPr>
          <p:cNvCxnSpPr>
            <a:cxnSpLocks/>
            <a:stCxn id="16" idx="3"/>
            <a:endCxn id="24" idx="0"/>
          </p:cNvCxnSpPr>
          <p:nvPr/>
        </p:nvCxnSpPr>
        <p:spPr>
          <a:xfrm>
            <a:off x="7422080" y="2113809"/>
            <a:ext cx="1739897" cy="1020013"/>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4" name="Rounded Rectangle 23">
            <a:extLst>
              <a:ext uri="{FF2B5EF4-FFF2-40B4-BE49-F238E27FC236}">
                <a16:creationId xmlns:a16="http://schemas.microsoft.com/office/drawing/2014/main" id="{17A280E3-9E0F-B4D1-454F-6F33B1861C3B}"/>
              </a:ext>
            </a:extLst>
          </p:cNvPr>
          <p:cNvSpPr/>
          <p:nvPr/>
        </p:nvSpPr>
        <p:spPr bwMode="auto">
          <a:xfrm>
            <a:off x="7922676" y="313382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30" name="TextBox 29">
            <a:extLst>
              <a:ext uri="{FF2B5EF4-FFF2-40B4-BE49-F238E27FC236}">
                <a16:creationId xmlns:a16="http://schemas.microsoft.com/office/drawing/2014/main" id="{88F5B105-28D4-3948-98AA-C1756FA3F6B6}"/>
              </a:ext>
            </a:extLst>
          </p:cNvPr>
          <p:cNvSpPr txBox="1"/>
          <p:nvPr/>
        </p:nvSpPr>
        <p:spPr>
          <a:xfrm>
            <a:off x="5744853" y="3351844"/>
            <a:ext cx="6834248" cy="584775"/>
          </a:xfrm>
          <a:prstGeom prst="rect">
            <a:avLst/>
          </a:prstGeom>
          <a:noFill/>
        </p:spPr>
        <p:txBody>
          <a:bodyPr wrap="square">
            <a:spAutoFit/>
          </a:bodyPr>
          <a:lstStyle/>
          <a:p>
            <a:pPr algn="ctr"/>
            <a:r>
              <a:rPr lang="en-SE" sz="1600" dirty="0"/>
              <a:t>Function </a:t>
            </a:r>
          </a:p>
          <a:p>
            <a:pPr algn="ctr"/>
            <a:r>
              <a:rPr lang="en-SE" sz="1600" dirty="0"/>
              <a:t>find_course(skill, product)</a:t>
            </a:r>
          </a:p>
        </p:txBody>
      </p:sp>
      <p:sp>
        <p:nvSpPr>
          <p:cNvPr id="31" name="Rounded Rectangle 30">
            <a:extLst>
              <a:ext uri="{FF2B5EF4-FFF2-40B4-BE49-F238E27FC236}">
                <a16:creationId xmlns:a16="http://schemas.microsoft.com/office/drawing/2014/main" id="{AFEB5504-4B67-CA9C-DAA3-EC410AF3DB6C}"/>
              </a:ext>
            </a:extLst>
          </p:cNvPr>
          <p:cNvSpPr/>
          <p:nvPr/>
        </p:nvSpPr>
        <p:spPr bwMode="auto">
          <a:xfrm>
            <a:off x="7922676" y="4733183"/>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cxnSp>
        <p:nvCxnSpPr>
          <p:cNvPr id="36" name="Straight Arrow Connector 35">
            <a:extLst>
              <a:ext uri="{FF2B5EF4-FFF2-40B4-BE49-F238E27FC236}">
                <a16:creationId xmlns:a16="http://schemas.microsoft.com/office/drawing/2014/main" id="{CDF7EEDB-148F-B3BF-EB2C-C3689E9D7808}"/>
              </a:ext>
            </a:extLst>
          </p:cNvPr>
          <p:cNvCxnSpPr>
            <a:cxnSpLocks/>
            <a:stCxn id="24" idx="2"/>
            <a:endCxn id="31" idx="0"/>
          </p:cNvCxnSpPr>
          <p:nvPr/>
        </p:nvCxnSpPr>
        <p:spPr>
          <a:xfrm>
            <a:off x="9161977" y="4136456"/>
            <a:ext cx="0" cy="59672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40" name="TextBox 39">
            <a:extLst>
              <a:ext uri="{FF2B5EF4-FFF2-40B4-BE49-F238E27FC236}">
                <a16:creationId xmlns:a16="http://schemas.microsoft.com/office/drawing/2014/main" id="{9FA84A9A-21E8-61A2-E454-30D7F8F8ABD7}"/>
              </a:ext>
            </a:extLst>
          </p:cNvPr>
          <p:cNvSpPr txBox="1"/>
          <p:nvPr/>
        </p:nvSpPr>
        <p:spPr>
          <a:xfrm>
            <a:off x="7796313" y="4942112"/>
            <a:ext cx="2731327" cy="584775"/>
          </a:xfrm>
          <a:prstGeom prst="rect">
            <a:avLst/>
          </a:prstGeom>
          <a:noFill/>
        </p:spPr>
        <p:txBody>
          <a:bodyPr wrap="square" lIns="0" tIns="0" rIns="0" bIns="0" rtlCol="0">
            <a:spAutoFit/>
          </a:bodyPr>
          <a:lstStyle/>
          <a:p>
            <a:pPr algn="ctr"/>
            <a:r>
              <a:rPr lang="en-SE" dirty="0"/>
              <a:t>API Call </a:t>
            </a:r>
          </a:p>
          <a:p>
            <a:pPr algn="ctr"/>
            <a:r>
              <a:rPr lang="en-SE" dirty="0"/>
              <a:t>/course/{product}/{skill</a:t>
            </a:r>
            <a:r>
              <a:rPr lang="en-SE" sz="2000" dirty="0"/>
              <a:t>}</a:t>
            </a:r>
          </a:p>
        </p:txBody>
      </p:sp>
      <p:cxnSp>
        <p:nvCxnSpPr>
          <p:cNvPr id="41" name="Straight Arrow Connector 40">
            <a:extLst>
              <a:ext uri="{FF2B5EF4-FFF2-40B4-BE49-F238E27FC236}">
                <a16:creationId xmlns:a16="http://schemas.microsoft.com/office/drawing/2014/main" id="{D1347CEF-A043-807B-CFFC-926E19AED62F}"/>
              </a:ext>
            </a:extLst>
          </p:cNvPr>
          <p:cNvCxnSpPr>
            <a:cxnSpLocks/>
            <a:stCxn id="31" idx="1"/>
            <a:endCxn id="50" idx="3"/>
          </p:cNvCxnSpPr>
          <p:nvPr/>
        </p:nvCxnSpPr>
        <p:spPr>
          <a:xfrm flipH="1">
            <a:off x="6874290" y="5234500"/>
            <a:ext cx="1048386"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50" name="Rounded Rectangle 49">
            <a:extLst>
              <a:ext uri="{FF2B5EF4-FFF2-40B4-BE49-F238E27FC236}">
                <a16:creationId xmlns:a16="http://schemas.microsoft.com/office/drawing/2014/main" id="{D5C659FB-2F41-36E2-1C0A-B05850CF4FB6}"/>
              </a:ext>
            </a:extLst>
          </p:cNvPr>
          <p:cNvSpPr/>
          <p:nvPr/>
        </p:nvSpPr>
        <p:spPr bwMode="auto">
          <a:xfrm>
            <a:off x="4395688" y="4733183"/>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55" name="TextBox 54">
            <a:extLst>
              <a:ext uri="{FF2B5EF4-FFF2-40B4-BE49-F238E27FC236}">
                <a16:creationId xmlns:a16="http://schemas.microsoft.com/office/drawing/2014/main" id="{FCA04E71-626D-B615-366C-89067F2F90E8}"/>
              </a:ext>
            </a:extLst>
          </p:cNvPr>
          <p:cNvSpPr txBox="1"/>
          <p:nvPr/>
        </p:nvSpPr>
        <p:spPr>
          <a:xfrm>
            <a:off x="4520679" y="4783843"/>
            <a:ext cx="2225877" cy="923330"/>
          </a:xfrm>
          <a:prstGeom prst="rect">
            <a:avLst/>
          </a:prstGeom>
          <a:noFill/>
        </p:spPr>
        <p:txBody>
          <a:bodyPr wrap="square" lIns="0" tIns="0" rIns="0" bIns="0" rtlCol="0">
            <a:spAutoFit/>
          </a:bodyPr>
          <a:lstStyle/>
          <a:p>
            <a:pPr algn="ctr"/>
            <a:r>
              <a:rPr lang="en-SE" sz="2000" dirty="0"/>
              <a:t>LLM</a:t>
            </a:r>
          </a:p>
          <a:p>
            <a:pPr algn="ctr"/>
            <a:r>
              <a:rPr lang="en-SE" sz="2000" dirty="0"/>
              <a:t> I recommend </a:t>
            </a:r>
          </a:p>
          <a:p>
            <a:pPr algn="ctr"/>
            <a:r>
              <a:rPr lang="en-SE" sz="2000" dirty="0"/>
              <a:t>AI-900</a:t>
            </a:r>
          </a:p>
        </p:txBody>
      </p:sp>
      <p:cxnSp>
        <p:nvCxnSpPr>
          <p:cNvPr id="56" name="Straight Arrow Connector 55">
            <a:extLst>
              <a:ext uri="{FF2B5EF4-FFF2-40B4-BE49-F238E27FC236}">
                <a16:creationId xmlns:a16="http://schemas.microsoft.com/office/drawing/2014/main" id="{474EE5DA-C0CC-640C-D33B-6685E3F24C10}"/>
              </a:ext>
            </a:extLst>
          </p:cNvPr>
          <p:cNvCxnSpPr>
            <a:cxnSpLocks/>
            <a:stCxn id="50" idx="1"/>
            <a:endCxn id="8" idx="2"/>
          </p:cNvCxnSpPr>
          <p:nvPr/>
        </p:nvCxnSpPr>
        <p:spPr>
          <a:xfrm flipH="1" flipV="1">
            <a:off x="3225824" y="4136456"/>
            <a:ext cx="1169864" cy="1098044"/>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545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Integrating Responses – Function Calling </a:t>
            </a:r>
          </a:p>
        </p:txBody>
      </p:sp>
      <p:pic>
        <p:nvPicPr>
          <p:cNvPr id="7" name="Picture 6" descr="A person smiling with hexagons and text&#10;&#10;Description automatically generated">
            <a:extLst>
              <a:ext uri="{FF2B5EF4-FFF2-40B4-BE49-F238E27FC236}">
                <a16:creationId xmlns:a16="http://schemas.microsoft.com/office/drawing/2014/main" id="{DCD34AD7-9446-1CB9-0EF0-E65A58003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192" y="1840675"/>
            <a:ext cx="7772400" cy="4371975"/>
          </a:xfrm>
          <a:prstGeom prst="rect">
            <a:avLst/>
          </a:prstGeom>
        </p:spPr>
      </p:pic>
    </p:spTree>
    <p:extLst>
      <p:ext uri="{BB962C8B-B14F-4D97-AF65-F5344CB8AC3E}">
        <p14:creationId xmlns:p14="http://schemas.microsoft.com/office/powerpoint/2010/main" val="17587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1600200" y="3462337"/>
            <a:ext cx="77470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mn-cs"/>
            </a:endParaRPr>
          </a:p>
        </p:txBody>
      </p:sp>
      <p:sp>
        <p:nvSpPr>
          <p:cNvPr id="5" name="Title 14">
            <a:extLst>
              <a:ext uri="{FF2B5EF4-FFF2-40B4-BE49-F238E27FC236}">
                <a16:creationId xmlns:a16="http://schemas.microsoft.com/office/drawing/2014/main" id="{5471406C-8668-E2E7-3712-1606DE0B5F1A}"/>
              </a:ext>
            </a:extLst>
          </p:cNvPr>
          <p:cNvSpPr txBox="1">
            <a:spLocks/>
          </p:cNvSpPr>
          <p:nvPr/>
        </p:nvSpPr>
        <p:spPr>
          <a:xfrm>
            <a:off x="1867559" y="26360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dirty="0">
                <a:ln w="3175">
                  <a:noFill/>
                </a:ln>
                <a:solidFill>
                  <a:srgbClr val="000000"/>
                </a:solidFill>
                <a:effectLst/>
                <a:uLnTx/>
                <a:uFillTx/>
                <a:latin typeface="Segoe UI Semibold"/>
                <a:ea typeface="+mn-ea"/>
                <a:cs typeface="+mn-cs"/>
              </a:rPr>
              <a:t>The opportunity is </a:t>
            </a:r>
            <a:r>
              <a:rPr kumimoji="0" lang="en-CA" sz="4000" b="0" i="0" u="none" strike="noStrike" kern="1200" cap="none" spc="-50" normalizeH="0" baseline="0" noProof="0" dirty="0">
                <a:ln w="3175">
                  <a:noFill/>
                </a:ln>
                <a:gradFill flip="none" rotWithShape="1">
                  <a:gsLst>
                    <a:gs pos="0">
                      <a:srgbClr val="0078D3"/>
                    </a:gs>
                    <a:gs pos="100000">
                      <a:srgbClr val="BE58C8"/>
                    </a:gs>
                  </a:gsLst>
                  <a:lin ang="0" scaled="1"/>
                  <a:tileRect/>
                </a:gradFill>
                <a:effectLst/>
                <a:uLnTx/>
                <a:uFillTx/>
                <a:latin typeface="Segoe UI Semibold"/>
                <a:ea typeface="+mn-ea"/>
                <a:cs typeface="+mn-cs"/>
              </a:rPr>
              <a:t>yours </a:t>
            </a:r>
            <a:r>
              <a:rPr kumimoji="0" lang="en-CA" sz="4000" b="0" i="0" u="none" strike="noStrike" kern="1200" cap="none" spc="-50" normalizeH="0" baseline="0" noProof="0" dirty="0">
                <a:ln w="3175">
                  <a:noFill/>
                </a:ln>
                <a:solidFill>
                  <a:srgbClr val="000000"/>
                </a:solidFill>
                <a:effectLst/>
                <a:uLnTx/>
                <a:uFillTx/>
                <a:latin typeface="Segoe UI Semibold"/>
                <a:ea typeface="+mn-ea"/>
                <a:cs typeface="+mn-cs"/>
              </a:rPr>
              <a:t>to</a:t>
            </a:r>
          </a:p>
        </p:txBody>
      </p:sp>
    </p:spTree>
    <p:extLst>
      <p:ext uri="{BB962C8B-B14F-4D97-AF65-F5344CB8AC3E}">
        <p14:creationId xmlns:p14="http://schemas.microsoft.com/office/powerpoint/2010/main" val="32641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66667E-6 1.48148E-6 L 1.66667E-6 0.01967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1.66667E-6 -7.40741E-7 L 1.66667E-6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sp>
        <p:nvSpPr>
          <p:cNvPr id="8" name="TextBox 7">
            <a:extLst>
              <a:ext uri="{FF2B5EF4-FFF2-40B4-BE49-F238E27FC236}">
                <a16:creationId xmlns:a16="http://schemas.microsoft.com/office/drawing/2014/main" id="{C6487592-46C0-531A-41B8-8472DCD9740C}"/>
              </a:ext>
            </a:extLst>
          </p:cNvPr>
          <p:cNvSpPr txBox="1"/>
          <p:nvPr/>
        </p:nvSpPr>
        <p:spPr>
          <a:xfrm>
            <a:off x="353983" y="2781870"/>
            <a:ext cx="11607986" cy="1723549"/>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Apply Here:  </a:t>
            </a:r>
          </a:p>
          <a:p>
            <a:pPr algn="l"/>
            <a:r>
              <a:rPr lang="en-GB" sz="3200" dirty="0">
                <a:hlinkClick r:id="rId2"/>
              </a:rPr>
              <a:t>https://azure.microsoft.com/products/ai-services/openai-service</a:t>
            </a:r>
            <a:endParaRPr lang="en-GB" sz="3200" dirty="0"/>
          </a:p>
          <a:p>
            <a:pPr algn="l"/>
            <a:endParaRPr lang="en-SE" sz="4000" dirty="0" err="1"/>
          </a:p>
        </p:txBody>
      </p:sp>
      <p:sp>
        <p:nvSpPr>
          <p:cNvPr id="3" name="TextBox 2">
            <a:extLst>
              <a:ext uri="{FF2B5EF4-FFF2-40B4-BE49-F238E27FC236}">
                <a16:creationId xmlns:a16="http://schemas.microsoft.com/office/drawing/2014/main" id="{6D4ADAD3-CD95-7E57-3489-3DAC72C07C33}"/>
              </a:ext>
            </a:extLst>
          </p:cNvPr>
          <p:cNvSpPr txBox="1"/>
          <p:nvPr/>
        </p:nvSpPr>
        <p:spPr>
          <a:xfrm>
            <a:off x="568472" y="256496"/>
            <a:ext cx="9248422" cy="1938992"/>
          </a:xfrm>
          <a:prstGeom prst="rect">
            <a:avLst/>
          </a:prstGeom>
          <a:noFill/>
        </p:spPr>
        <p:txBody>
          <a:bodyPr wrap="square">
            <a:spAutoFit/>
          </a:bodyPr>
          <a:lstStyle/>
          <a:p>
            <a:r>
              <a:rPr lang="en-US" sz="6000" dirty="0">
                <a:gradFill flip="none" rotWithShape="1">
                  <a:gsLst>
                    <a:gs pos="0">
                      <a:schemeClr val="accent1"/>
                    </a:gs>
                    <a:gs pos="100000">
                      <a:schemeClr val="accent4"/>
                    </a:gs>
                  </a:gsLst>
                  <a:lin ang="0" scaled="1"/>
                  <a:tileRect/>
                </a:gradFill>
              </a:rPr>
              <a:t>Request Access to </a:t>
            </a:r>
          </a:p>
          <a:p>
            <a:r>
              <a:rPr lang="en-US" sz="6000" dirty="0">
                <a:gradFill flip="none" rotWithShape="1">
                  <a:gsLst>
                    <a:gs pos="0">
                      <a:schemeClr val="accent1"/>
                    </a:gs>
                    <a:gs pos="100000">
                      <a:schemeClr val="accent4"/>
                    </a:gs>
                  </a:gsLst>
                  <a:lin ang="0" scaled="1"/>
                  <a:tileRect/>
                </a:gradFill>
              </a:rPr>
              <a:t>Azure </a:t>
            </a:r>
            <a:r>
              <a:rPr lang="en-US" sz="6000" dirty="0" err="1">
                <a:gradFill flip="none" rotWithShape="1">
                  <a:gsLst>
                    <a:gs pos="0">
                      <a:schemeClr val="accent1"/>
                    </a:gs>
                    <a:gs pos="100000">
                      <a:schemeClr val="accent4"/>
                    </a:gs>
                  </a:gsLst>
                  <a:lin ang="0" scaled="1"/>
                  <a:tileRect/>
                </a:gradFill>
              </a:rPr>
              <a:t>OpenAI</a:t>
            </a:r>
            <a:r>
              <a:rPr lang="en-US" sz="6000" dirty="0">
                <a:gradFill flip="none" rotWithShape="1">
                  <a:gsLst>
                    <a:gs pos="0">
                      <a:schemeClr val="accent1"/>
                    </a:gs>
                    <a:gs pos="100000">
                      <a:schemeClr val="accent4"/>
                    </a:gs>
                  </a:gsLst>
                  <a:lin ang="0" scaled="1"/>
                  <a:tileRect/>
                </a:gradFill>
              </a:rPr>
              <a:t> Service </a:t>
            </a:r>
            <a:endParaRPr lang="en-SE" sz="6000" dirty="0"/>
          </a:p>
        </p:txBody>
      </p:sp>
    </p:spTree>
    <p:extLst>
      <p:ext uri="{BB962C8B-B14F-4D97-AF65-F5344CB8AC3E}">
        <p14:creationId xmlns:p14="http://schemas.microsoft.com/office/powerpoint/2010/main" val="19629339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304800" y="5091909"/>
            <a:ext cx="10634133" cy="710063"/>
          </a:xfrm>
        </p:spPr>
        <p:txBody>
          <a:bodyPr/>
          <a:lstStyle/>
          <a:p>
            <a:r>
              <a:rPr lang="en-US" dirty="0"/>
              <a:t>12 Lessons - Everything You Need to Know to Build Generative AI Applications </a:t>
            </a:r>
          </a:p>
        </p:txBody>
      </p:sp>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pic>
        <p:nvPicPr>
          <p:cNvPr id="7" name="Picture 6" descr="A purple and black square with white text&#10;&#10;Description automatically generated">
            <a:extLst>
              <a:ext uri="{FF2B5EF4-FFF2-40B4-BE49-F238E27FC236}">
                <a16:creationId xmlns:a16="http://schemas.microsoft.com/office/drawing/2014/main" id="{86A05DFD-95C9-D8F7-B4F9-FD64AAA9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39" y="535955"/>
            <a:ext cx="7772400" cy="4371975"/>
          </a:xfrm>
          <a:prstGeom prst="rect">
            <a:avLst/>
          </a:prstGeom>
        </p:spPr>
      </p:pic>
      <p:sp>
        <p:nvSpPr>
          <p:cNvPr id="8" name="TextBox 7">
            <a:extLst>
              <a:ext uri="{FF2B5EF4-FFF2-40B4-BE49-F238E27FC236}">
                <a16:creationId xmlns:a16="http://schemas.microsoft.com/office/drawing/2014/main" id="{C6487592-46C0-531A-41B8-8472DCD9740C}"/>
              </a:ext>
            </a:extLst>
          </p:cNvPr>
          <p:cNvSpPr txBox="1"/>
          <p:nvPr/>
        </p:nvSpPr>
        <p:spPr>
          <a:xfrm>
            <a:off x="568472" y="5985951"/>
            <a:ext cx="10877465" cy="615553"/>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Find the Repo Here: </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aka.ms</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genai</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-beginners </a:t>
            </a:r>
            <a:endParaRPr lang="en-SE" sz="4000" dirty="0" err="1"/>
          </a:p>
        </p:txBody>
      </p:sp>
    </p:spTree>
    <p:extLst>
      <p:ext uri="{BB962C8B-B14F-4D97-AF65-F5344CB8AC3E}">
        <p14:creationId xmlns:p14="http://schemas.microsoft.com/office/powerpoint/2010/main" val="41459347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Who am I?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938972" y="3429000"/>
            <a:ext cx="9144000" cy="677862"/>
          </a:xfrm>
          <a:prstGeom prst="rect">
            <a:avLst/>
          </a:prstGeom>
        </p:spPr>
        <p:txBody>
          <a:bodyPr/>
          <a:lstStyle/>
          <a:p>
            <a:pPr marL="0" indent="0">
              <a:buNone/>
            </a:pPr>
            <a:r>
              <a:rPr lang="en-US" dirty="0">
                <a:solidFill>
                  <a:schemeClr val="bg2"/>
                </a:solidFill>
              </a:rPr>
              <a:t>Introduction to myself!</a:t>
            </a:r>
          </a:p>
        </p:txBody>
      </p:sp>
      <p:pic>
        <p:nvPicPr>
          <p:cNvPr id="5" name="Picture 4" descr="A person smiling in a room&#10;&#10;Description automatically generated">
            <a:extLst>
              <a:ext uri="{FF2B5EF4-FFF2-40B4-BE49-F238E27FC236}">
                <a16:creationId xmlns:a16="http://schemas.microsoft.com/office/drawing/2014/main" id="{47C459C6-DD3C-95A6-AF60-959D480BE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103" y="889000"/>
            <a:ext cx="5080000" cy="5080000"/>
          </a:xfrm>
          <a:prstGeom prst="rect">
            <a:avLst/>
          </a:prstGeom>
        </p:spPr>
      </p:pic>
      <p:sp>
        <p:nvSpPr>
          <p:cNvPr id="7" name="TextBox 6">
            <a:extLst>
              <a:ext uri="{FF2B5EF4-FFF2-40B4-BE49-F238E27FC236}">
                <a16:creationId xmlns:a16="http://schemas.microsoft.com/office/drawing/2014/main" id="{483C9E57-33C1-6AFF-10ED-E353150F3460}"/>
              </a:ext>
            </a:extLst>
          </p:cNvPr>
          <p:cNvSpPr txBox="1"/>
          <p:nvPr/>
        </p:nvSpPr>
        <p:spPr>
          <a:xfrm>
            <a:off x="1341912" y="4360822"/>
            <a:ext cx="5807034" cy="1661993"/>
          </a:xfrm>
          <a:prstGeom prst="rect">
            <a:avLst/>
          </a:prstGeom>
          <a:noFill/>
        </p:spPr>
        <p:txBody>
          <a:bodyPr wrap="square" lIns="0" tIns="0" rIns="0" bIns="0" rtlCol="0">
            <a:spAutoFit/>
          </a:bodyPr>
          <a:lstStyle/>
          <a:p>
            <a:pPr algn="l"/>
            <a:r>
              <a:rPr lang="en-GB" sz="3600" dirty="0">
                <a:solidFill>
                  <a:schemeClr val="bg1"/>
                </a:solidFill>
              </a:rPr>
              <a:t>/in/</a:t>
            </a:r>
            <a:r>
              <a:rPr lang="en-GB" sz="3600" dirty="0" err="1">
                <a:solidFill>
                  <a:schemeClr val="bg1"/>
                </a:solidFill>
              </a:rPr>
              <a:t>koreypace</a:t>
            </a:r>
            <a:r>
              <a:rPr lang="en-GB" sz="3600" dirty="0">
                <a:solidFill>
                  <a:schemeClr val="bg1"/>
                </a:solidFill>
              </a:rPr>
              <a:t>/</a:t>
            </a:r>
          </a:p>
          <a:p>
            <a:pPr algn="l"/>
            <a:r>
              <a:rPr lang="en-GB" sz="3600" dirty="0">
                <a:solidFill>
                  <a:schemeClr val="bg1"/>
                </a:solidFill>
              </a:rPr>
              <a:t>@</a:t>
            </a:r>
            <a:r>
              <a:rPr lang="en-GB" sz="3600" dirty="0" err="1">
                <a:solidFill>
                  <a:schemeClr val="bg1"/>
                </a:solidFill>
              </a:rPr>
              <a:t>koreyspace</a:t>
            </a:r>
            <a:endParaRPr lang="en-GB" sz="3600" dirty="0">
              <a:solidFill>
                <a:schemeClr val="bg1"/>
              </a:solidFill>
            </a:endParaRPr>
          </a:p>
          <a:p>
            <a:pPr algn="l"/>
            <a:r>
              <a:rPr lang="en-GB" sz="3600" dirty="0">
                <a:solidFill>
                  <a:schemeClr val="bg1"/>
                </a:solidFill>
              </a:rPr>
              <a:t>/</a:t>
            </a:r>
            <a:r>
              <a:rPr lang="en-GB" sz="3600" dirty="0" err="1">
                <a:solidFill>
                  <a:schemeClr val="bg1"/>
                </a:solidFill>
              </a:rPr>
              <a:t>koreyspace</a:t>
            </a:r>
            <a:endParaRPr lang="en-SE" sz="3600" dirty="0" err="1">
              <a:solidFill>
                <a:schemeClr val="bg1"/>
              </a:solidFill>
            </a:endParaRPr>
          </a:p>
        </p:txBody>
      </p:sp>
    </p:spTree>
    <p:extLst>
      <p:ext uri="{BB962C8B-B14F-4D97-AF65-F5344CB8AC3E}">
        <p14:creationId xmlns:p14="http://schemas.microsoft.com/office/powerpoint/2010/main" val="751237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Who are you?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1808217" y="3207632"/>
            <a:ext cx="9144000" cy="677862"/>
          </a:xfrm>
          <a:prstGeom prst="rect">
            <a:avLst/>
          </a:prstGeom>
        </p:spPr>
        <p:txBody>
          <a:bodyPr/>
          <a:lstStyle/>
          <a:p>
            <a:pPr marL="0" indent="0">
              <a:buNone/>
            </a:pPr>
            <a:r>
              <a:rPr lang="en-US" dirty="0">
                <a:solidFill>
                  <a:schemeClr val="bg2"/>
                </a:solidFill>
              </a:rPr>
              <a:t>Time to find out!</a:t>
            </a:r>
          </a:p>
        </p:txBody>
      </p:sp>
      <p:pic>
        <p:nvPicPr>
          <p:cNvPr id="3" name="Picture 2" descr="A qr code on a white background&#10;&#10;Description automatically generated">
            <a:extLst>
              <a:ext uri="{FF2B5EF4-FFF2-40B4-BE49-F238E27FC236}">
                <a16:creationId xmlns:a16="http://schemas.microsoft.com/office/drawing/2014/main" id="{64B1B36B-506A-D10C-D772-DD9538FC7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356" y="4009671"/>
            <a:ext cx="2718506" cy="2718506"/>
          </a:xfrm>
          <a:prstGeom prst="rect">
            <a:avLst/>
          </a:prstGeom>
        </p:spPr>
      </p:pic>
      <p:sp>
        <p:nvSpPr>
          <p:cNvPr id="7" name="TextBox 6">
            <a:extLst>
              <a:ext uri="{FF2B5EF4-FFF2-40B4-BE49-F238E27FC236}">
                <a16:creationId xmlns:a16="http://schemas.microsoft.com/office/drawing/2014/main" id="{3594BD7E-691D-D8E3-3053-6F1223171FD4}"/>
              </a:ext>
            </a:extLst>
          </p:cNvPr>
          <p:cNvSpPr txBox="1"/>
          <p:nvPr/>
        </p:nvSpPr>
        <p:spPr>
          <a:xfrm>
            <a:off x="5401734" y="4830315"/>
            <a:ext cx="6790266" cy="1077218"/>
          </a:xfrm>
          <a:prstGeom prst="rect">
            <a:avLst/>
          </a:prstGeom>
          <a:noFill/>
        </p:spPr>
        <p:txBody>
          <a:bodyPr wrap="square">
            <a:spAutoFit/>
          </a:bodyPr>
          <a:lstStyle/>
          <a:p>
            <a:r>
              <a:rPr lang="en-US" sz="2800" b="1" dirty="0">
                <a:solidFill>
                  <a:schemeClr val="bg1"/>
                </a:solidFill>
                <a:latin typeface="Segoe UI Variable Display Semibold" pitchFamily="2" charset="0"/>
                <a:cs typeface="Segoe UI" panose="020B0502040204020203" pitchFamily="34" charset="0"/>
              </a:rPr>
              <a:t>https://</a:t>
            </a:r>
            <a:r>
              <a:rPr lang="en-US" sz="2800" b="1" dirty="0" err="1">
                <a:solidFill>
                  <a:schemeClr val="bg1"/>
                </a:solidFill>
                <a:latin typeface="Segoe UI Variable Display Semibold" pitchFamily="2" charset="0"/>
                <a:cs typeface="Segoe UI" panose="020B0502040204020203" pitchFamily="34" charset="0"/>
              </a:rPr>
              <a:t>www.menti.com</a:t>
            </a:r>
            <a:r>
              <a:rPr lang="en-US" sz="2800" b="1" dirty="0">
                <a:solidFill>
                  <a:schemeClr val="bg1"/>
                </a:solidFill>
                <a:latin typeface="Segoe UI Variable Display Semibold" pitchFamily="2" charset="0"/>
                <a:cs typeface="Segoe UI" panose="020B0502040204020203" pitchFamily="34" charset="0"/>
              </a:rPr>
              <a:t>/alo59fd8wc6i</a:t>
            </a:r>
            <a:endParaRPr lang="en-SE" sz="2800" dirty="0"/>
          </a:p>
          <a:p>
            <a:endParaRPr lang="en-SE" sz="1800" dirty="0"/>
          </a:p>
          <a:p>
            <a:pPr algn="l"/>
            <a:endParaRPr lang="en-SE" sz="1800" dirty="0" err="1"/>
          </a:p>
        </p:txBody>
      </p:sp>
    </p:spTree>
    <p:extLst>
      <p:ext uri="{BB962C8B-B14F-4D97-AF65-F5344CB8AC3E}">
        <p14:creationId xmlns:p14="http://schemas.microsoft.com/office/powerpoint/2010/main" val="79950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Generative AI Foundations</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645462" y="4167188"/>
            <a:ext cx="9144000" cy="677862"/>
          </a:xfrm>
          <a:prstGeom prst="rect">
            <a:avLst/>
          </a:prstGeom>
        </p:spPr>
        <p:txBody>
          <a:bodyPr/>
          <a:lstStyle/>
          <a:p>
            <a:pPr marL="0" indent="0">
              <a:buNone/>
            </a:pPr>
            <a:r>
              <a:rPr lang="en-US" dirty="0">
                <a:solidFill>
                  <a:schemeClr val="bg2"/>
                </a:solidFill>
              </a:rPr>
              <a:t>Understanding the core terms and technologies </a:t>
            </a:r>
          </a:p>
          <a:p>
            <a:pPr marL="0" indent="0">
              <a:buNone/>
            </a:pPr>
            <a:endParaRPr lang="en-US" dirty="0">
              <a:solidFill>
                <a:schemeClr val="bg2"/>
              </a:solidFill>
            </a:endParaRPr>
          </a:p>
        </p:txBody>
      </p:sp>
    </p:spTree>
    <p:extLst>
      <p:ext uri="{BB962C8B-B14F-4D97-AF65-F5344CB8AC3E}">
        <p14:creationId xmlns:p14="http://schemas.microsoft.com/office/powerpoint/2010/main" val="187983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39928C-8992-7B2B-CB4A-02417157C9EE}"/>
              </a:ext>
              <a:ext uri="{C183D7F6-B498-43B3-948B-1728B52AA6E4}">
                <adec:decorative xmlns:adec="http://schemas.microsoft.com/office/drawing/2017/decorative" val="1"/>
              </a:ext>
            </a:extLst>
          </p:cNvPr>
          <p:cNvSpPr/>
          <p:nvPr/>
        </p:nvSpPr>
        <p:spPr bwMode="auto">
          <a:xfrm>
            <a:off x="7958998" y="818446"/>
            <a:ext cx="3769295" cy="5683250"/>
          </a:xfrm>
          <a:prstGeom prst="rect">
            <a:avLst/>
          </a:prstGeom>
          <a:solidFill>
            <a:schemeClr val="accent3">
              <a:lumMod val="40000"/>
              <a:lumOff val="60000"/>
            </a:schemeClr>
          </a:solidFill>
          <a:ln w="38100" cap="flat" cmpd="sng" algn="ctr">
            <a:gradFill>
              <a:gsLst>
                <a:gs pos="0">
                  <a:schemeClr val="accent1"/>
                </a:gs>
                <a:gs pos="95000">
                  <a:schemeClr val="accent4"/>
                </a:gs>
              </a:gsLst>
              <a:lin ang="5400000" scaled="1"/>
            </a:grad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138188"/>
            <a:ext cx="6265888" cy="4525200"/>
            <a:chOff x="581626" y="1138188"/>
            <a:chExt cx="6265888" cy="4525200"/>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2265" y="1138188"/>
              <a:ext cx="1417320" cy="658247"/>
              <a:chOff x="2832265" y="1138188"/>
              <a:chExt cx="1417320" cy="658247"/>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2265" y="1138188"/>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GPT-4</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69332"/>
              <a:chOff x="5052188" y="2445683"/>
              <a:chExt cx="1579758" cy="369332"/>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GPT-4-32k</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646331"/>
              <a:chOff x="5026626" y="4338654"/>
              <a:chExt cx="1820888" cy="646331"/>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646331"/>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GPT-3.5-Turbo</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533834" cy="923330"/>
              <a:chOff x="678788" y="4323265"/>
              <a:chExt cx="1533834" cy="923330"/>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533834" cy="923330"/>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Text Embeddings Ada</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646331"/>
              <a:chOff x="581626" y="2322573"/>
              <a:chExt cx="1474152" cy="646331"/>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646331"/>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Davinci / Babbage</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3774828" y="5132510"/>
              <a:ext cx="1417320" cy="530878"/>
              <a:chOff x="3774828" y="5132510"/>
              <a:chExt cx="1417320" cy="530878"/>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3774828" y="5294056"/>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Dalle3</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4197207" y="5132510"/>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881948"/>
              <a:ext cx="2257634"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0">
                        <a:srgbClr val="0078D3"/>
                      </a:gs>
                      <a:gs pos="100000">
                        <a:srgbClr val="BE58C8"/>
                      </a:gs>
                    </a:gsLst>
                    <a:lin ang="2700000" scaled="0"/>
                  </a:gradFill>
                  <a:effectLst/>
                  <a:uLnTx/>
                  <a:uFillTx/>
                  <a:latin typeface="Segoe UI Semibold"/>
                  <a:ea typeface="+mn-ea"/>
                  <a:cs typeface="Segoe UI Semibold" panose="020B0702040204020203" pitchFamily="34" charset="0"/>
                </a:rPr>
                <a:t>OpenAI</a:t>
              </a:r>
              <a:r>
                <a:rPr kumimoji="0" lang="en-US" sz="2800" b="0" i="0" u="none" strike="noStrike" kern="1200" cap="none" spc="0" normalizeH="0" baseline="0" noProof="0" dirty="0">
                  <a:ln>
                    <a:noFill/>
                  </a:ln>
                  <a:gradFill>
                    <a:gsLst>
                      <a:gs pos="0">
                        <a:srgbClr val="0078D3"/>
                      </a:gs>
                      <a:gs pos="100000">
                        <a:srgbClr val="BE58C8"/>
                      </a:gs>
                    </a:gsLst>
                    <a:lin ang="2700000" scaled="0"/>
                  </a:gradFill>
                  <a:effectLst/>
                  <a:uLnTx/>
                  <a:uFillTx/>
                  <a:latin typeface="Segoe UI Semibold"/>
                  <a:ea typeface="+mn-ea"/>
                  <a:cs typeface="Segoe UI Semibold" panose="020B0702040204020203" pitchFamily="34" charset="0"/>
                </a:rPr>
                <a:t> Models</a:t>
              </a: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8188726" y="1138188"/>
            <a:ext cx="306681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rPr>
              <a:t>Open</a:t>
            </a:r>
            <a:r>
              <a:rPr kumimoji="0" lang="en-US" sz="2400" b="0" i="0" u="none" strike="noStrike" kern="1200" cap="none" spc="0" normalizeH="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rPr>
              <a:t> Source Models</a:t>
            </a:r>
            <a:endParaRPr kumimoji="0" lang="en-US" sz="2400" b="0" i="0" u="none" strike="noStrike" kern="1200" cap="none" spc="0" normalizeH="0" baseline="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endParaRPr>
          </a:p>
        </p:txBody>
      </p:sp>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9000212" y="2180697"/>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Llama</a:t>
            </a:r>
            <a:r>
              <a:rPr kumimoji="0" lang="en-GB"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2</a:t>
            </a:r>
            <a:endPar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9100500" y="3009899"/>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Falcon</a:t>
            </a:r>
            <a:r>
              <a:rPr kumimoji="0" lang="en-GB"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a:t>
            </a:r>
            <a:endPar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9000211" y="3815530"/>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Dolly</a:t>
            </a:r>
            <a:r>
              <a:rPr kumimoji="0" lang="en-US"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v2</a:t>
            </a:r>
            <a:endPar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9068998" y="4650799"/>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Mistral</a:t>
            </a:r>
          </a:p>
        </p:txBody>
      </p:sp>
      <p:sp>
        <p:nvSpPr>
          <p:cNvPr id="26" name="TextBox 25">
            <a:extLst>
              <a:ext uri="{FF2B5EF4-FFF2-40B4-BE49-F238E27FC236}">
                <a16:creationId xmlns:a16="http://schemas.microsoft.com/office/drawing/2014/main" id="{5EA13FE0-4A35-FFA5-3B9C-9B700CA07637}"/>
              </a:ext>
            </a:extLst>
          </p:cNvPr>
          <p:cNvSpPr txBox="1"/>
          <p:nvPr/>
        </p:nvSpPr>
        <p:spPr>
          <a:xfrm>
            <a:off x="988026" y="-381883"/>
            <a:ext cx="6790266" cy="1200329"/>
          </a:xfrm>
          <a:prstGeom prst="rect">
            <a:avLst/>
          </a:prstGeom>
          <a:noFill/>
        </p:spPr>
        <p:txBody>
          <a:bodyPr wrap="square">
            <a:spAutoFit/>
          </a:bodyPr>
          <a:lstStyle/>
          <a:p>
            <a:r>
              <a:rPr lang="en-US" sz="3600" dirty="0">
                <a:solidFill>
                  <a:schemeClr val="bg2"/>
                </a:solidFill>
              </a:rPr>
              <a:t>	</a:t>
            </a:r>
            <a:br>
              <a:rPr lang="en-US" sz="3600" dirty="0">
                <a:gradFill flip="none" rotWithShape="1">
                  <a:gsLst>
                    <a:gs pos="0">
                      <a:schemeClr val="accent2"/>
                    </a:gs>
                    <a:gs pos="100000">
                      <a:schemeClr val="accent4"/>
                    </a:gs>
                  </a:gsLst>
                  <a:path path="circle">
                    <a:fillToRect l="50000" t="130000" r="50000" b="-30000"/>
                  </a:path>
                  <a:tileRect/>
                </a:gradFill>
              </a:rPr>
            </a:br>
            <a:r>
              <a:rPr lang="en-US" sz="3600" dirty="0">
                <a:gradFill flip="none" rotWithShape="1">
                  <a:gsLst>
                    <a:gs pos="0">
                      <a:schemeClr val="accent2"/>
                    </a:gs>
                    <a:gs pos="100000">
                      <a:schemeClr val="accent4"/>
                    </a:gs>
                  </a:gsLst>
                  <a:path path="circle">
                    <a:fillToRect l="50000" t="130000" r="50000" b="-30000"/>
                  </a:path>
                  <a:tileRect/>
                </a:gradFill>
              </a:rPr>
              <a:t>Large Language Models (LLMs)</a:t>
            </a:r>
            <a:endParaRPr lang="en-SE" sz="3600" dirty="0"/>
          </a:p>
        </p:txBody>
      </p:sp>
      <p:sp>
        <p:nvSpPr>
          <p:cNvPr id="5" name="Oval 4">
            <a:extLst>
              <a:ext uri="{FF2B5EF4-FFF2-40B4-BE49-F238E27FC236}">
                <a16:creationId xmlns:a16="http://schemas.microsoft.com/office/drawing/2014/main" id="{23826564-8B39-2B59-9DB5-418FC8CD86FC}"/>
              </a:ext>
            </a:extLst>
          </p:cNvPr>
          <p:cNvSpPr/>
          <p:nvPr/>
        </p:nvSpPr>
        <p:spPr bwMode="auto">
          <a:xfrm>
            <a:off x="2713369" y="5143508"/>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Text Placeholder 17">
            <a:extLst>
              <a:ext uri="{FF2B5EF4-FFF2-40B4-BE49-F238E27FC236}">
                <a16:creationId xmlns:a16="http://schemas.microsoft.com/office/drawing/2014/main" id="{B2C1523C-CCB5-BF44-CAF0-598106127BF1}"/>
              </a:ext>
            </a:extLst>
          </p:cNvPr>
          <p:cNvSpPr txBox="1">
            <a:spLocks/>
          </p:cNvSpPr>
          <p:nvPr/>
        </p:nvSpPr>
        <p:spPr>
          <a:xfrm>
            <a:off x="1910503" y="5360747"/>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Whisper</a:t>
            </a:r>
          </a:p>
        </p:txBody>
      </p:sp>
    </p:spTree>
    <p:extLst>
      <p:ext uri="{BB962C8B-B14F-4D97-AF65-F5344CB8AC3E}">
        <p14:creationId xmlns:p14="http://schemas.microsoft.com/office/powerpoint/2010/main" val="12324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42"/>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19" grpId="0"/>
      <p:bldP spid="28" grpId="0"/>
      <p:bldP spid="25"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MediaServiceKeyPoints xmlns="07c5dfa0-33a3-47dd-bfb7-87fb96739115"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99088D4A-C085-43B0-B72B-13C61A5A9F58}">
  <ds:schemaRefs>
    <ds:schemaRef ds:uri="http://schemas.microsoft.com/sharepoint/v3/contenttype/forms"/>
  </ds:schemaRefs>
</ds:datastoreItem>
</file>

<file path=customXml/itemProps2.xml><?xml version="1.0" encoding="utf-8"?>
<ds:datastoreItem xmlns:ds="http://schemas.openxmlformats.org/officeDocument/2006/customXml" ds:itemID="{D0397786-8D4A-4E3B-B57D-14C73A50700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F0BCA3-B07E-4394-BE93-01C2DF4020E5}">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 2013 - 2022</Template>
  <TotalTime>3333</TotalTime>
  <Words>2014</Words>
  <Application>Microsoft Macintosh PowerPoint</Application>
  <PresentationFormat>Widescreen</PresentationFormat>
  <Paragraphs>362</Paragraphs>
  <Slides>50</Slides>
  <Notes>46</Notes>
  <HiddenSlides>2</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66" baseType="lpstr">
      <vt:lpstr>-apple-system</vt:lpstr>
      <vt:lpstr>Aptos</vt:lpstr>
      <vt:lpstr>Arial</vt:lpstr>
      <vt:lpstr>Calibri</vt:lpstr>
      <vt:lpstr>Consolas</vt:lpstr>
      <vt:lpstr>Segoe UI</vt:lpstr>
      <vt:lpstr>Segoe UI Light</vt:lpstr>
      <vt:lpstr>Segoe UI Semibold</vt:lpstr>
      <vt:lpstr>Segoe UI Variable Display</vt:lpstr>
      <vt:lpstr>Segoe UI Variable Display Semibold</vt:lpstr>
      <vt:lpstr>Segoe UI Variable Text</vt:lpstr>
      <vt:lpstr>Wingdings</vt:lpstr>
      <vt:lpstr>Black Template</vt:lpstr>
      <vt:lpstr>3_Black Template</vt:lpstr>
      <vt:lpstr>4_Black Template</vt:lpstr>
      <vt:lpstr>think-cell Slide</vt:lpstr>
      <vt:lpstr>Azure AI Content Safety L300 Deck</vt:lpstr>
      <vt:lpstr>Generative AI Bootcamp </vt:lpstr>
      <vt:lpstr>Learning Goals For Today’s Bootcamp </vt:lpstr>
      <vt:lpstr>PowerPoint Presentation</vt:lpstr>
      <vt:lpstr>PowerPoint Presentation</vt:lpstr>
      <vt:lpstr>Who am I? </vt:lpstr>
      <vt:lpstr>Who are you? </vt:lpstr>
      <vt:lpstr>Generative AI Foundations</vt:lpstr>
      <vt:lpstr>PowerPoint Presentation</vt:lpstr>
      <vt:lpstr>Understanding the Difference </vt:lpstr>
      <vt:lpstr>Understanding the Difference </vt:lpstr>
      <vt:lpstr>Understanding the Difference </vt:lpstr>
      <vt:lpstr>Exploring the Models</vt:lpstr>
      <vt:lpstr>Exploring the Models</vt:lpstr>
      <vt:lpstr>Exploring the Models</vt:lpstr>
      <vt:lpstr>Comparing Models </vt:lpstr>
      <vt:lpstr>Improving Results </vt:lpstr>
      <vt:lpstr>PowerPoint Presentation</vt:lpstr>
      <vt:lpstr>Tools Available to Build with Generative AI</vt:lpstr>
      <vt:lpstr>Generative AI Applications  Common Use Cases </vt:lpstr>
      <vt:lpstr>Text Applications </vt:lpstr>
      <vt:lpstr>  Prompt Engineering </vt:lpstr>
      <vt:lpstr>  Prompt Engineering </vt:lpstr>
      <vt:lpstr>  Prompt Engineering </vt:lpstr>
      <vt:lpstr>  Prompt Engineering </vt:lpstr>
      <vt:lpstr>  Prompt Engineering </vt:lpstr>
      <vt:lpstr>  Prompt Engineering </vt:lpstr>
      <vt:lpstr>  Prompt Engineering </vt:lpstr>
      <vt:lpstr>  Prompt Engineering </vt:lpstr>
      <vt:lpstr>  Model Temperature</vt:lpstr>
      <vt:lpstr>PowerPoint Presentation</vt:lpstr>
      <vt:lpstr>Break – 10 Mins </vt:lpstr>
      <vt:lpstr>Search Applications </vt:lpstr>
      <vt:lpstr>  Understanding Embeddings </vt:lpstr>
      <vt:lpstr>  Understanding Embeddings </vt:lpstr>
      <vt:lpstr>  Understanding Chunking </vt:lpstr>
      <vt:lpstr>  Exploring Vector Databases </vt:lpstr>
      <vt:lpstr>PowerPoint Presentation</vt:lpstr>
      <vt:lpstr>Image Generation Applications </vt:lpstr>
      <vt:lpstr>  Image Generation Use Cases </vt:lpstr>
      <vt:lpstr>  Exploring Vector Databases </vt:lpstr>
      <vt:lpstr>Build a Generative AI Application </vt:lpstr>
      <vt:lpstr>  Deploying a Model </vt:lpstr>
      <vt:lpstr>  Connecting to a Model – Sample Code </vt:lpstr>
      <vt:lpstr>  Connecting to a Model – Making a Request </vt:lpstr>
      <vt:lpstr>  Observing the Response </vt:lpstr>
      <vt:lpstr>  Integrating Responses – Function Calling </vt:lpstr>
      <vt:lpstr>  Integrating Responses – Function Calling </vt:lpstr>
      <vt:lpstr>lead the AI transformation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Content Safety L100 Deck</dc:title>
  <dc:creator>Katelyn Rothney</dc:creator>
  <cp:lastModifiedBy>Korey Stegared-Pace</cp:lastModifiedBy>
  <cp:revision>8</cp:revision>
  <dcterms:created xsi:type="dcterms:W3CDTF">2023-04-13T14:33:13Z</dcterms:created>
  <dcterms:modified xsi:type="dcterms:W3CDTF">2023-12-05T18:02:32Z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